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Lst>
  <p:notesMasterIdLst>
    <p:notesMasterId r:id="rId60"/>
  </p:notesMasterIdLst>
  <p:sldIdLst>
    <p:sldId id="2076137262" r:id="rId12"/>
    <p:sldId id="275" r:id="rId13"/>
    <p:sldId id="337" r:id="rId14"/>
    <p:sldId id="300" r:id="rId15"/>
    <p:sldId id="304" r:id="rId16"/>
    <p:sldId id="305" r:id="rId17"/>
    <p:sldId id="306" r:id="rId18"/>
    <p:sldId id="282" r:id="rId19"/>
    <p:sldId id="307" r:id="rId20"/>
    <p:sldId id="308" r:id="rId21"/>
    <p:sldId id="309" r:id="rId22"/>
    <p:sldId id="268" r:id="rId23"/>
    <p:sldId id="258" r:id="rId24"/>
    <p:sldId id="303" r:id="rId25"/>
    <p:sldId id="2076137266" r:id="rId26"/>
    <p:sldId id="276" r:id="rId27"/>
    <p:sldId id="2076137305" r:id="rId28"/>
    <p:sldId id="286" r:id="rId29"/>
    <p:sldId id="281" r:id="rId30"/>
    <p:sldId id="2076137309" r:id="rId31"/>
    <p:sldId id="327" r:id="rId32"/>
    <p:sldId id="328" r:id="rId33"/>
    <p:sldId id="259" r:id="rId34"/>
    <p:sldId id="269" r:id="rId35"/>
    <p:sldId id="260" r:id="rId36"/>
    <p:sldId id="2076137315" r:id="rId37"/>
    <p:sldId id="270" r:id="rId38"/>
    <p:sldId id="261" r:id="rId39"/>
    <p:sldId id="271" r:id="rId40"/>
    <p:sldId id="263" r:id="rId41"/>
    <p:sldId id="272" r:id="rId42"/>
    <p:sldId id="264" r:id="rId43"/>
    <p:sldId id="273" r:id="rId44"/>
    <p:sldId id="2076137316" r:id="rId45"/>
    <p:sldId id="329" r:id="rId46"/>
    <p:sldId id="267" r:id="rId47"/>
    <p:sldId id="266" r:id="rId48"/>
    <p:sldId id="331" r:id="rId49"/>
    <p:sldId id="333" r:id="rId50"/>
    <p:sldId id="335" r:id="rId51"/>
    <p:sldId id="336" r:id="rId52"/>
    <p:sldId id="2076137310" r:id="rId53"/>
    <p:sldId id="338" r:id="rId54"/>
    <p:sldId id="2076137314" r:id="rId55"/>
    <p:sldId id="284" r:id="rId56"/>
    <p:sldId id="2076137331" r:id="rId57"/>
    <p:sldId id="2076137330" r:id="rId58"/>
    <p:sldId id="277" r:id="rId59"/>
  </p:sldIdLst>
  <p:sldSz cx="12192000" cy="6858000"/>
  <p:notesSz cx="6807200"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770B"/>
    <a:srgbClr val="FFB4E5"/>
    <a:srgbClr val="EF40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FAFE05-22F1-43D3-A0DB-45D714BC957D}" v="1" dt="2026-03-09T00:02:18.4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909" autoAdjust="0"/>
  </p:normalViewPr>
  <p:slideViewPr>
    <p:cSldViewPr snapToGrid="0">
      <p:cViewPr varScale="1">
        <p:scale>
          <a:sx n="70" d="100"/>
          <a:sy n="70" d="100"/>
        </p:scale>
        <p:origin x="1080" y="2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slide" Target="slides/slide44.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slide" Target="slides/slide47.xml"/><Relationship Id="rId66"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0.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Cameron" userId="8159c811-f145-490f-8a37-9abb969d783e" providerId="ADAL" clId="{655DB595-582E-43FE-B2F9-147C98ACD5DB}"/>
    <pc:docChg chg="undo custSel mod addSld delSld modSld">
      <pc:chgData name="Rhiannon Cameron" userId="8159c811-f145-490f-8a37-9abb969d783e" providerId="ADAL" clId="{655DB595-582E-43FE-B2F9-147C98ACD5DB}" dt="2026-03-09T00:02:18.442" v="59"/>
      <pc:docMkLst>
        <pc:docMk/>
      </pc:docMkLst>
      <pc:sldChg chg="delSp mod">
        <pc:chgData name="Rhiannon Cameron" userId="8159c811-f145-490f-8a37-9abb969d783e" providerId="ADAL" clId="{655DB595-582E-43FE-B2F9-147C98ACD5DB}" dt="2026-03-06T00:35:39.472" v="6" actId="478"/>
        <pc:sldMkLst>
          <pc:docMk/>
          <pc:sldMk cId="2417941899" sldId="259"/>
        </pc:sldMkLst>
      </pc:sldChg>
      <pc:sldChg chg="addSp delSp modSp mod modClrScheme chgLayout">
        <pc:chgData name="Rhiannon Cameron" userId="8159c811-f145-490f-8a37-9abb969d783e" providerId="ADAL" clId="{655DB595-582E-43FE-B2F9-147C98ACD5DB}" dt="2026-03-06T00:36:09.188" v="29" actId="1076"/>
        <pc:sldMkLst>
          <pc:docMk/>
          <pc:sldMk cId="3076190750" sldId="260"/>
        </pc:sldMkLst>
        <pc:spChg chg="add mod ord">
          <ac:chgData name="Rhiannon Cameron" userId="8159c811-f145-490f-8a37-9abb969d783e" providerId="ADAL" clId="{655DB595-582E-43FE-B2F9-147C98ACD5DB}" dt="2026-03-06T00:36:01.223" v="26" actId="20577"/>
          <ac:spMkLst>
            <pc:docMk/>
            <pc:sldMk cId="3076190750" sldId="260"/>
            <ac:spMk id="2" creationId="{23CA5D36-71A2-460E-F605-A209F663BD9F}"/>
          </ac:spMkLst>
        </pc:spChg>
        <pc:spChg chg="mod">
          <ac:chgData name="Rhiannon Cameron" userId="8159c811-f145-490f-8a37-9abb969d783e" providerId="ADAL" clId="{655DB595-582E-43FE-B2F9-147C98ACD5DB}" dt="2026-03-06T00:36:09.188" v="29" actId="1076"/>
          <ac:spMkLst>
            <pc:docMk/>
            <pc:sldMk cId="3076190750" sldId="260"/>
            <ac:spMk id="6" creationId="{00000000-0000-0000-0000-000000000000}"/>
          </ac:spMkLst>
        </pc:spChg>
      </pc:sldChg>
      <pc:sldChg chg="addSp delSp modSp mod modClrScheme chgLayout">
        <pc:chgData name="Rhiannon Cameron" userId="8159c811-f145-490f-8a37-9abb969d783e" providerId="ADAL" clId="{655DB595-582E-43FE-B2F9-147C98ACD5DB}" dt="2026-03-06T00:37:06.749" v="44" actId="122"/>
        <pc:sldMkLst>
          <pc:docMk/>
          <pc:sldMk cId="1646724537" sldId="264"/>
        </pc:sldMkLst>
        <pc:spChg chg="add mod ord">
          <ac:chgData name="Rhiannon Cameron" userId="8159c811-f145-490f-8a37-9abb969d783e" providerId="ADAL" clId="{655DB595-582E-43FE-B2F9-147C98ACD5DB}" dt="2026-03-06T00:36:46.686" v="30" actId="700"/>
          <ac:spMkLst>
            <pc:docMk/>
            <pc:sldMk cId="1646724537" sldId="264"/>
            <ac:spMk id="2" creationId="{1A2160F5-C455-D603-1C24-09F39E155A43}"/>
          </ac:spMkLst>
        </pc:spChg>
        <pc:spChg chg="add mod ord">
          <ac:chgData name="Rhiannon Cameron" userId="8159c811-f145-490f-8a37-9abb969d783e" providerId="ADAL" clId="{655DB595-582E-43FE-B2F9-147C98ACD5DB}" dt="2026-03-06T00:37:06.749" v="44" actId="122"/>
          <ac:spMkLst>
            <pc:docMk/>
            <pc:sldMk cId="1646724537" sldId="264"/>
            <ac:spMk id="3" creationId="{3F046827-6F04-DE79-EFF7-C45EAA1686EE}"/>
          </ac:spMkLst>
        </pc:spChg>
      </pc:sldChg>
      <pc:sldChg chg="addSp delSp modSp mod">
        <pc:chgData name="Rhiannon Cameron" userId="8159c811-f145-490f-8a37-9abb969d783e" providerId="ADAL" clId="{655DB595-582E-43FE-B2F9-147C98ACD5DB}" dt="2026-03-06T00:38:42.960" v="54" actId="1076"/>
        <pc:sldMkLst>
          <pc:docMk/>
          <pc:sldMk cId="2990488677" sldId="266"/>
        </pc:sldMkLst>
        <pc:spChg chg="add mod">
          <ac:chgData name="Rhiannon Cameron" userId="8159c811-f145-490f-8a37-9abb969d783e" providerId="ADAL" clId="{655DB595-582E-43FE-B2F9-147C98ACD5DB}" dt="2026-03-06T00:38:42.960" v="54" actId="1076"/>
          <ac:spMkLst>
            <pc:docMk/>
            <pc:sldMk cId="2990488677" sldId="266"/>
            <ac:spMk id="6" creationId="{A055C20B-B1E6-9AA5-0C34-74E1BF59DB35}"/>
          </ac:spMkLst>
        </pc:spChg>
        <pc:spChg chg="mod">
          <ac:chgData name="Rhiannon Cameron" userId="8159c811-f145-490f-8a37-9abb969d783e" providerId="ADAL" clId="{655DB595-582E-43FE-B2F9-147C98ACD5DB}" dt="2026-03-06T00:37:32.792" v="48" actId="1076"/>
          <ac:spMkLst>
            <pc:docMk/>
            <pc:sldMk cId="2990488677" sldId="266"/>
            <ac:spMk id="25" creationId="{00000000-0000-0000-0000-000000000000}"/>
          </ac:spMkLst>
        </pc:spChg>
        <pc:picChg chg="mod">
          <ac:chgData name="Rhiannon Cameron" userId="8159c811-f145-490f-8a37-9abb969d783e" providerId="ADAL" clId="{655DB595-582E-43FE-B2F9-147C98ACD5DB}" dt="2026-03-06T00:37:28.351" v="47" actId="14100"/>
          <ac:picMkLst>
            <pc:docMk/>
            <pc:sldMk cId="2990488677" sldId="266"/>
            <ac:picMk id="4" creationId="{00000000-0000-0000-0000-000000000000}"/>
          </ac:picMkLst>
        </pc:picChg>
      </pc:sldChg>
      <pc:sldChg chg="addSp modSp mod">
        <pc:chgData name="Rhiannon Cameron" userId="8159c811-f145-490f-8a37-9abb969d783e" providerId="ADAL" clId="{655DB595-582E-43FE-B2F9-147C98ACD5DB}" dt="2026-03-06T00:35:07.866" v="3" actId="1076"/>
        <pc:sldMkLst>
          <pc:docMk/>
          <pc:sldMk cId="829457029" sldId="276"/>
        </pc:sldMkLst>
        <pc:spChg chg="add mod">
          <ac:chgData name="Rhiannon Cameron" userId="8159c811-f145-490f-8a37-9abb969d783e" providerId="ADAL" clId="{655DB595-582E-43FE-B2F9-147C98ACD5DB}" dt="2026-03-06T00:35:07.866" v="3" actId="1076"/>
          <ac:spMkLst>
            <pc:docMk/>
            <pc:sldMk cId="829457029" sldId="276"/>
            <ac:spMk id="3" creationId="{D465ACC0-9801-221A-6695-12A9778058D2}"/>
          </ac:spMkLst>
        </pc:spChg>
      </pc:sldChg>
      <pc:sldChg chg="addSp delSp modSp mod">
        <pc:chgData name="Rhiannon Cameron" userId="8159c811-f145-490f-8a37-9abb969d783e" providerId="ADAL" clId="{655DB595-582E-43FE-B2F9-147C98ACD5DB}" dt="2026-03-06T00:39:15.344" v="57" actId="478"/>
        <pc:sldMkLst>
          <pc:docMk/>
          <pc:sldMk cId="468856417" sldId="284"/>
        </pc:sldMkLst>
        <pc:spChg chg="add mod">
          <ac:chgData name="Rhiannon Cameron" userId="8159c811-f145-490f-8a37-9abb969d783e" providerId="ADAL" clId="{655DB595-582E-43FE-B2F9-147C98ACD5DB}" dt="2026-03-06T00:39:15.344" v="57" actId="478"/>
          <ac:spMkLst>
            <pc:docMk/>
            <pc:sldMk cId="468856417" sldId="284"/>
            <ac:spMk id="4" creationId="{D9CD7561-02B1-F3CE-569C-B4A3B6298BFA}"/>
          </ac:spMkLst>
        </pc:spChg>
      </pc:sldChg>
      <pc:sldChg chg="delSp mod">
        <pc:chgData name="Rhiannon Cameron" userId="8159c811-f145-490f-8a37-9abb969d783e" providerId="ADAL" clId="{655DB595-582E-43FE-B2F9-147C98ACD5DB}" dt="2026-03-06T00:34:19.570" v="1" actId="478"/>
        <pc:sldMkLst>
          <pc:docMk/>
          <pc:sldMk cId="3524246698" sldId="337"/>
        </pc:sldMkLst>
      </pc:sldChg>
      <pc:sldChg chg="modSp mod">
        <pc:chgData name="Rhiannon Cameron" userId="8159c811-f145-490f-8a37-9abb969d783e" providerId="ADAL" clId="{655DB595-582E-43FE-B2F9-147C98ACD5DB}" dt="2026-03-06T00:35:12.931" v="4" actId="20577"/>
        <pc:sldMkLst>
          <pc:docMk/>
          <pc:sldMk cId="3092300478" sldId="2076137305"/>
        </pc:sldMkLst>
        <pc:spChg chg="mod">
          <ac:chgData name="Rhiannon Cameron" userId="8159c811-f145-490f-8a37-9abb969d783e" providerId="ADAL" clId="{655DB595-582E-43FE-B2F9-147C98ACD5DB}" dt="2026-03-06T00:35:12.931" v="4" actId="20577"/>
          <ac:spMkLst>
            <pc:docMk/>
            <pc:sldMk cId="3092300478" sldId="2076137305"/>
            <ac:spMk id="4" creationId="{F6B76C60-1840-6A82-D2C2-31BD94F8C341}"/>
          </ac:spMkLst>
        </pc:spChg>
      </pc:sldChg>
      <pc:sldChg chg="add">
        <pc:chgData name="Rhiannon Cameron" userId="8159c811-f145-490f-8a37-9abb969d783e" providerId="ADAL" clId="{655DB595-582E-43FE-B2F9-147C98ACD5DB}" dt="2026-03-09T00:02:18.442" v="59"/>
        <pc:sldMkLst>
          <pc:docMk/>
          <pc:sldMk cId="919289510" sldId="207613733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949786" cy="498692"/>
          </a:xfrm>
          <a:prstGeom prst="rect">
            <a:avLst/>
          </a:prstGeom>
        </p:spPr>
        <p:txBody>
          <a:bodyPr vert="horz" lIns="91559" tIns="45779" rIns="91559" bIns="45779" rtlCol="0"/>
          <a:lstStyle>
            <a:lvl1pPr algn="l">
              <a:defRPr sz="1200"/>
            </a:lvl1pPr>
          </a:lstStyle>
          <a:p>
            <a:endParaRPr lang="en-AU"/>
          </a:p>
        </p:txBody>
      </p:sp>
      <p:sp>
        <p:nvSpPr>
          <p:cNvPr id="3" name="Date Placeholder 2"/>
          <p:cNvSpPr>
            <a:spLocks noGrp="1"/>
          </p:cNvSpPr>
          <p:nvPr>
            <p:ph type="dt" idx="1"/>
          </p:nvPr>
        </p:nvSpPr>
        <p:spPr>
          <a:xfrm>
            <a:off x="3855840" y="1"/>
            <a:ext cx="2949786" cy="498692"/>
          </a:xfrm>
          <a:prstGeom prst="rect">
            <a:avLst/>
          </a:prstGeom>
        </p:spPr>
        <p:txBody>
          <a:bodyPr vert="horz" lIns="91559" tIns="45779" rIns="91559" bIns="45779" rtlCol="0"/>
          <a:lstStyle>
            <a:lvl1pPr algn="r">
              <a:defRPr sz="1200"/>
            </a:lvl1pPr>
          </a:lstStyle>
          <a:p>
            <a:fld id="{C28E3BF6-4753-4CEB-A690-DCA77ABD449D}" type="datetimeFigureOut">
              <a:rPr lang="en-AU" smtClean="0"/>
              <a:t>9/03/2026</a:t>
            </a:fld>
            <a:endParaRPr lang="en-AU"/>
          </a:p>
        </p:txBody>
      </p:sp>
      <p:sp>
        <p:nvSpPr>
          <p:cNvPr id="4" name="Slide Image Placeholder 3"/>
          <p:cNvSpPr>
            <a:spLocks noGrp="1" noRot="1" noChangeAspect="1"/>
          </p:cNvSpPr>
          <p:nvPr>
            <p:ph type="sldImg" idx="2"/>
          </p:nvPr>
        </p:nvSpPr>
        <p:spPr>
          <a:xfrm>
            <a:off x="425450" y="1244600"/>
            <a:ext cx="5956300" cy="3351213"/>
          </a:xfrm>
          <a:prstGeom prst="rect">
            <a:avLst/>
          </a:prstGeom>
          <a:noFill/>
          <a:ln w="12700">
            <a:solidFill>
              <a:prstClr val="black"/>
            </a:solidFill>
          </a:ln>
        </p:spPr>
        <p:txBody>
          <a:bodyPr vert="horz" lIns="91559" tIns="45779" rIns="91559" bIns="45779" rtlCol="0" anchor="ctr"/>
          <a:lstStyle/>
          <a:p>
            <a:endParaRPr lang="en-AU"/>
          </a:p>
        </p:txBody>
      </p:sp>
      <p:sp>
        <p:nvSpPr>
          <p:cNvPr id="5" name="Notes Placeholder 4"/>
          <p:cNvSpPr>
            <a:spLocks noGrp="1"/>
          </p:cNvSpPr>
          <p:nvPr>
            <p:ph type="body" sz="quarter" idx="3"/>
          </p:nvPr>
        </p:nvSpPr>
        <p:spPr>
          <a:xfrm>
            <a:off x="680721" y="4783307"/>
            <a:ext cx="5445760" cy="3913615"/>
          </a:xfrm>
          <a:prstGeom prst="rect">
            <a:avLst/>
          </a:prstGeom>
        </p:spPr>
        <p:txBody>
          <a:bodyPr vert="horz" lIns="91559" tIns="45779" rIns="91559" bIns="4577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2" y="9440647"/>
            <a:ext cx="2949786" cy="498692"/>
          </a:xfrm>
          <a:prstGeom prst="rect">
            <a:avLst/>
          </a:prstGeom>
        </p:spPr>
        <p:txBody>
          <a:bodyPr vert="horz" lIns="91559" tIns="45779" rIns="91559" bIns="45779" rtlCol="0" anchor="b"/>
          <a:lstStyle>
            <a:lvl1pPr algn="l">
              <a:defRPr sz="1200"/>
            </a:lvl1pPr>
          </a:lstStyle>
          <a:p>
            <a:endParaRPr lang="en-AU"/>
          </a:p>
        </p:txBody>
      </p:sp>
      <p:sp>
        <p:nvSpPr>
          <p:cNvPr id="7" name="Slide Number Placeholder 6"/>
          <p:cNvSpPr>
            <a:spLocks noGrp="1"/>
          </p:cNvSpPr>
          <p:nvPr>
            <p:ph type="sldNum" sz="quarter" idx="5"/>
          </p:nvPr>
        </p:nvSpPr>
        <p:spPr>
          <a:xfrm>
            <a:off x="3855840" y="9440647"/>
            <a:ext cx="2949786" cy="498692"/>
          </a:xfrm>
          <a:prstGeom prst="rect">
            <a:avLst/>
          </a:prstGeom>
        </p:spPr>
        <p:txBody>
          <a:bodyPr vert="horz" lIns="91559" tIns="45779" rIns="91559" bIns="45779"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defTabSz="915589">
              <a:defRPr/>
            </a:pPr>
            <a:fld id="{5498C939-CA3D-49A4-9262-924713AAB47B}" type="slidenum">
              <a:rPr lang="en-AU">
                <a:solidFill>
                  <a:prstClr val="black"/>
                </a:solidFill>
                <a:latin typeface="Calibri" panose="020F0502020204030204"/>
              </a:rPr>
              <a:pPr defTabSz="915589">
                <a:defRPr/>
              </a:pPr>
              <a:t>1</a:t>
            </a:fld>
            <a:endParaRPr lang="en-AU">
              <a:solidFill>
                <a:prstClr val="black"/>
              </a:solidFill>
              <a:latin typeface="Calibri" panose="020F0502020204030204"/>
            </a:endParaRPr>
          </a:p>
        </p:txBody>
      </p:sp>
    </p:spTree>
    <p:extLst>
      <p:ext uri="{BB962C8B-B14F-4D97-AF65-F5344CB8AC3E}">
        <p14:creationId xmlns:p14="http://schemas.microsoft.com/office/powerpoint/2010/main" val="302281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highlight>
                  <a:srgbClr val="FFFF00"/>
                </a:highlight>
              </a:rPr>
              <a:t>Susie: </a:t>
            </a:r>
            <a:endParaRPr lang="en-AU" b="1"/>
          </a:p>
          <a:p>
            <a:endParaRPr lang="en-AU"/>
          </a:p>
          <a:p>
            <a:r>
              <a:rPr lang="en-AU"/>
              <a:t>Today, as we gather in community for Day 1 of CORE:</a:t>
            </a:r>
            <a:endParaRPr lang="en-AU">
              <a:ea typeface="Calibri"/>
              <a:cs typeface="Calibri"/>
            </a:endParaRPr>
          </a:p>
          <a:p>
            <a:endParaRPr lang="en-AU"/>
          </a:p>
          <a:p>
            <a:r>
              <a:rPr lang="en-AU" b="1">
                <a:highlight>
                  <a:srgbClr val="FFFF00"/>
                </a:highlight>
              </a:rPr>
              <a:t>*Click* </a:t>
            </a:r>
            <a:r>
              <a:rPr lang="en-AU">
                <a:highlight>
                  <a:srgbClr val="FFFF00"/>
                </a:highlight>
              </a:rPr>
              <a:t>we pause to honour the First Nations peoples from all the Countries that make up our Diocese</a:t>
            </a:r>
            <a:r>
              <a:rPr lang="en-AU"/>
              <a:t> — from the lands of the </a:t>
            </a:r>
            <a:r>
              <a:rPr lang="en-AU" err="1"/>
              <a:t>Turrbal</a:t>
            </a:r>
            <a:r>
              <a:rPr lang="en-AU"/>
              <a:t> and </a:t>
            </a:r>
            <a:r>
              <a:rPr lang="en-AU" err="1"/>
              <a:t>Yuggera</a:t>
            </a:r>
            <a:r>
              <a:rPr lang="en-AU"/>
              <a:t> peoples in </a:t>
            </a:r>
            <a:r>
              <a:rPr lang="en-AU" err="1"/>
              <a:t>Magandjin</a:t>
            </a:r>
            <a:r>
              <a:rPr lang="en-AU"/>
              <a:t>, the </a:t>
            </a:r>
            <a:r>
              <a:rPr lang="en-AU" err="1"/>
              <a:t>Yugambeh</a:t>
            </a:r>
            <a:r>
              <a:rPr lang="en-AU"/>
              <a:t>, </a:t>
            </a:r>
            <a:r>
              <a:rPr lang="en-AU" err="1"/>
              <a:t>Munangarli</a:t>
            </a:r>
            <a:r>
              <a:rPr lang="en-AU"/>
              <a:t>, </a:t>
            </a:r>
            <a:r>
              <a:rPr lang="en-AU" err="1"/>
              <a:t>Quandamooka</a:t>
            </a:r>
            <a:r>
              <a:rPr lang="en-AU"/>
              <a:t>, </a:t>
            </a:r>
            <a:r>
              <a:rPr lang="en-AU" err="1"/>
              <a:t>Jinibara</a:t>
            </a:r>
            <a:r>
              <a:rPr lang="en-AU"/>
              <a:t>, </a:t>
            </a:r>
            <a:r>
              <a:rPr lang="en-AU" strike="sngStrike" err="1"/>
              <a:t>Urapul</a:t>
            </a:r>
            <a:r>
              <a:rPr lang="en-AU"/>
              <a:t>, </a:t>
            </a:r>
            <a:r>
              <a:rPr lang="en-AU" err="1"/>
              <a:t>Juggerapul</a:t>
            </a:r>
            <a:r>
              <a:rPr lang="en-AU"/>
              <a:t>, </a:t>
            </a:r>
            <a:r>
              <a:rPr lang="en-AU" strike="sngStrike"/>
              <a:t>Kabi </a:t>
            </a:r>
            <a:r>
              <a:rPr lang="en-AU" strike="sngStrike" err="1"/>
              <a:t>Kabi</a:t>
            </a:r>
            <a:r>
              <a:rPr lang="en-AU" strike="sngStrike"/>
              <a:t>, </a:t>
            </a:r>
            <a:r>
              <a:rPr lang="en-AU"/>
              <a:t>Gubbi </a:t>
            </a:r>
            <a:r>
              <a:rPr lang="en-AU" err="1"/>
              <a:t>Gubbi</a:t>
            </a:r>
            <a:r>
              <a:rPr lang="en-AU"/>
              <a:t>, </a:t>
            </a:r>
            <a:r>
              <a:rPr lang="en-AU" err="1"/>
              <a:t>Wakka</a:t>
            </a:r>
            <a:r>
              <a:rPr lang="en-AU"/>
              <a:t> </a:t>
            </a:r>
            <a:r>
              <a:rPr lang="en-AU" err="1"/>
              <a:t>Wakka</a:t>
            </a:r>
            <a:r>
              <a:rPr lang="en-AU"/>
              <a:t>, Bundjalung, </a:t>
            </a:r>
            <a:r>
              <a:rPr lang="en-AU" err="1"/>
              <a:t>Jiabul</a:t>
            </a:r>
            <a:r>
              <a:rPr lang="en-AU"/>
              <a:t>, Githabul, </a:t>
            </a:r>
            <a:r>
              <a:rPr lang="en-AU" err="1"/>
              <a:t>Butchula</a:t>
            </a:r>
            <a:r>
              <a:rPr lang="en-AU"/>
              <a:t>, and </a:t>
            </a:r>
            <a:r>
              <a:rPr lang="en-AU" err="1"/>
              <a:t>Gooreng</a:t>
            </a:r>
            <a:r>
              <a:rPr lang="en-AU"/>
              <a:t> </a:t>
            </a:r>
            <a:r>
              <a:rPr lang="en-AU" err="1"/>
              <a:t>Gooreng</a:t>
            </a:r>
            <a:r>
              <a:rPr lang="en-AU"/>
              <a:t> peoples, and every Aboriginal Custodian of Country, whose stories, languages, cultures and spiritualities continue to shape these regions.</a:t>
            </a:r>
          </a:p>
          <a:p>
            <a:r>
              <a:rPr lang="en-AU"/>
              <a:t>We acknowledge First Nations peoples </a:t>
            </a:r>
            <a:r>
              <a:rPr lang="en-AU">
                <a:highlight>
                  <a:srgbClr val="FFFF00"/>
                </a:highlight>
              </a:rPr>
              <a:t>ancient and enduring connections to land, waterways, seas, skies, and all living things</a:t>
            </a:r>
            <a:r>
              <a:rPr lang="en-AU"/>
              <a:t>. We pay respect to Elders past and present and all Aboriginal and Torres Strait Islander communities within our diocese who have carried knowledge across countless generations ...</a:t>
            </a:r>
          </a:p>
          <a:p>
            <a:endParaRPr lang="en-AU"/>
          </a:p>
          <a:p>
            <a:r>
              <a:rPr lang="en-AU" b="1"/>
              <a:t>*DOUBLE Click* </a:t>
            </a:r>
            <a:r>
              <a:rPr lang="en-AU">
                <a:highlight>
                  <a:srgbClr val="FFFF00"/>
                </a:highlight>
              </a:rPr>
              <a:t>knowledge grounded in deep listening, relationship, and responsibility.</a:t>
            </a:r>
            <a:endParaRPr lang="en-AU"/>
          </a:p>
          <a:p>
            <a:r>
              <a:rPr lang="en-AU"/>
              <a:t>For more than 80,000 years, First Nations peoples have been teachers within this Country.</a:t>
            </a:r>
          </a:p>
          <a:p>
            <a:endParaRPr lang="en-AU">
              <a:highlight>
                <a:srgbClr val="FFFF00"/>
              </a:highlight>
            </a:endParaRPr>
          </a:p>
          <a:p>
            <a:r>
              <a:rPr lang="en-AU" b="1">
                <a:highlight>
                  <a:srgbClr val="FFFF00"/>
                </a:highlight>
              </a:rPr>
              <a:t>*Click* </a:t>
            </a:r>
            <a:r>
              <a:rPr lang="en-AU">
                <a:highlight>
                  <a:srgbClr val="FFFF00"/>
                </a:highlight>
              </a:rPr>
              <a:t>The classrooms are the land; the curriculum is this Country and pedagogy woven through stories, songs, movement, and lived experiences.</a:t>
            </a:r>
            <a:r>
              <a:rPr lang="en-AU"/>
              <a:t> Learning for First Nations peoples is not separate from life ...</a:t>
            </a:r>
          </a:p>
          <a:p>
            <a:endParaRPr lang="en-AU"/>
          </a:p>
          <a:p>
            <a:r>
              <a:rPr lang="en-AU" b="1">
                <a:highlight>
                  <a:srgbClr val="FFFF00"/>
                </a:highlight>
              </a:rPr>
              <a:t>*Click* </a:t>
            </a:r>
            <a:r>
              <a:rPr lang="en-AU">
                <a:highlight>
                  <a:srgbClr val="FFFF00"/>
                </a:highlight>
              </a:rPr>
              <a:t>it was woven into community, culture, language and caring for Creation and Country.</a:t>
            </a:r>
            <a:endParaRPr lang="en-AU"/>
          </a:p>
          <a:p>
            <a:r>
              <a:rPr lang="en-AU"/>
              <a:t>The Brisbane Catholic Education Model of Pedagogy and CORE Curriculum, with its focus on knowing the learner, connecting to their prior knowledge and engaging them through holistic, visible, explicit and responsive practices, …</a:t>
            </a:r>
            <a:endParaRPr lang="en-AU">
              <a:ea typeface="Calibri" panose="020F0502020204030204"/>
              <a:cs typeface="Calibri" panose="020F0502020204030204"/>
            </a:endParaRPr>
          </a:p>
          <a:p>
            <a:endParaRPr lang="en-AU">
              <a:highlight>
                <a:srgbClr val="FFFF00"/>
              </a:highlight>
            </a:endParaRPr>
          </a:p>
          <a:p>
            <a:r>
              <a:rPr lang="en-AU" b="1">
                <a:highlight>
                  <a:srgbClr val="FFFF00"/>
                </a:highlight>
              </a:rPr>
              <a:t>*Click*  </a:t>
            </a:r>
            <a:r>
              <a:rPr lang="en-AU">
                <a:highlight>
                  <a:srgbClr val="FFFF00"/>
                </a:highlight>
              </a:rPr>
              <a:t>aligns deeply with Aboriginal and Torres Strait Islander models of pedagogy</a:t>
            </a:r>
            <a:r>
              <a:rPr lang="en-AU"/>
              <a:t> that have guided teaching and learning on this continent for tens of thousands of years. </a:t>
            </a:r>
          </a:p>
          <a:p>
            <a:r>
              <a:rPr lang="en-AU"/>
              <a:t>These First Nations pedagogies are not separate to the BCE Model of Pedagogy, rather they are embedded through the model by emphasising ...</a:t>
            </a:r>
          </a:p>
          <a:p>
            <a:endParaRPr lang="en-AU">
              <a:highlight>
                <a:srgbClr val="FFFF00"/>
              </a:highlight>
            </a:endParaRPr>
          </a:p>
          <a:p>
            <a:r>
              <a:rPr lang="en-AU" b="1">
                <a:highlight>
                  <a:srgbClr val="FFFF00"/>
                </a:highlight>
              </a:rPr>
              <a:t>*Click* </a:t>
            </a:r>
            <a:r>
              <a:rPr lang="en-AU">
                <a:highlight>
                  <a:srgbClr val="FFFF00"/>
                </a:highlight>
              </a:rPr>
              <a:t>learning that is connected and relational, elevating explicit teaching, and making learning visible, which are all core to First Nations pedagogical practices.</a:t>
            </a:r>
            <a:r>
              <a:rPr lang="en-AU"/>
              <a:t> </a:t>
            </a:r>
          </a:p>
          <a:p>
            <a:r>
              <a:rPr lang="en-AU"/>
              <a:t>As educators, we recognise the strength and sophistication of these ways of teaching and learning. They remind us that …</a:t>
            </a:r>
            <a:endParaRPr lang="en-AU">
              <a:ea typeface="Calibri" panose="020F0502020204030204"/>
              <a:cs typeface="Calibri" panose="020F0502020204030204"/>
            </a:endParaRPr>
          </a:p>
          <a:p>
            <a:endParaRPr lang="en-AU">
              <a:highlight>
                <a:srgbClr val="FFFF00"/>
              </a:highlight>
            </a:endParaRPr>
          </a:p>
          <a:p>
            <a:r>
              <a:rPr lang="en-AU" b="1">
                <a:highlight>
                  <a:srgbClr val="FFFF00"/>
                </a:highlight>
              </a:rPr>
              <a:t>*Click* </a:t>
            </a:r>
            <a:r>
              <a:rPr lang="en-AU">
                <a:highlight>
                  <a:srgbClr val="FFFF00"/>
                </a:highlight>
              </a:rPr>
              <a:t>knowledge grows through connection, that wisdom is shared through relationships, and that every learner brings their own story, identity, and gifts to the teaching and learning process.</a:t>
            </a:r>
          </a:p>
          <a:p>
            <a:endParaRPr lang="en-AU"/>
          </a:p>
          <a:p>
            <a:r>
              <a:rPr lang="en-AU"/>
              <a:t>Today, as we engage in our own professional learning, we commit ourselves to First Nations peoples with ...</a:t>
            </a:r>
          </a:p>
          <a:p>
            <a:r>
              <a:rPr lang="en-AU" b="1">
                <a:highlight>
                  <a:srgbClr val="FFFF00"/>
                </a:highlight>
              </a:rPr>
              <a:t>*Click* </a:t>
            </a:r>
            <a:r>
              <a:rPr lang="en-AU">
                <a:highlight>
                  <a:srgbClr val="FFFF00"/>
                </a:highlight>
              </a:rPr>
              <a:t>cultural humility and respect, to strengthen our own practice by embracing holistic, culturally responsive ways of teaching that place the learner, their identity, and their connection to Country at the centre of learning.</a:t>
            </a:r>
            <a:r>
              <a:rPr lang="en-AU"/>
              <a:t> We also commit to ensuring that Aboriginal and Torres Strait Islander perspectives are not an addition to our teaching, but a ...</a:t>
            </a:r>
          </a:p>
          <a:p>
            <a:endParaRPr lang="en-AU"/>
          </a:p>
          <a:p>
            <a:r>
              <a:rPr lang="en-AU" b="1">
                <a:highlight>
                  <a:srgbClr val="FFFF00"/>
                </a:highlight>
              </a:rPr>
              <a:t>*Click* </a:t>
            </a:r>
            <a:r>
              <a:rPr lang="en-AU">
                <a:highlight>
                  <a:srgbClr val="FFFF00"/>
                </a:highlight>
              </a:rPr>
              <a:t>living, breathing part of how we understand learning itself.</a:t>
            </a:r>
          </a:p>
          <a:p>
            <a:endParaRPr lang="en-AU"/>
          </a:p>
          <a:p>
            <a:r>
              <a:rPr lang="en-AU" b="1">
                <a:highlight>
                  <a:srgbClr val="FFFF00"/>
                </a:highlight>
              </a:rPr>
              <a:t>*Click* </a:t>
            </a:r>
            <a:r>
              <a:rPr lang="en-AU">
                <a:highlight>
                  <a:srgbClr val="FFFF00"/>
                </a:highlight>
              </a:rPr>
              <a:t>May we honour Country not only in words, but in the way we teach, the way we listen, the way we learn and the way we shape the future for the young people entrusted to our care.</a:t>
            </a:r>
            <a:endParaRPr lang="en-AU"/>
          </a:p>
          <a:p>
            <a:endParaRPr lang="en-AU">
              <a:cs typeface="+mn-lt"/>
            </a:endParaRPr>
          </a:p>
          <a:p>
            <a:endParaRPr lang="en-AU"/>
          </a:p>
          <a:p>
            <a:endParaRPr lang="en-AU">
              <a:cs typeface="+mn-lt"/>
            </a:endParaRPr>
          </a:p>
        </p:txBody>
      </p:sp>
      <p:sp>
        <p:nvSpPr>
          <p:cNvPr id="4" name="Slide Number Placeholder 3"/>
          <p:cNvSpPr>
            <a:spLocks noGrp="1"/>
          </p:cNvSpPr>
          <p:nvPr>
            <p:ph type="sldNum" sz="quarter" idx="5"/>
          </p:nvPr>
        </p:nvSpPr>
        <p:spPr/>
        <p:txBody>
          <a:bodyPr/>
          <a:lstStyle/>
          <a:p>
            <a:pPr defTabSz="915589">
              <a:defRPr/>
            </a:pPr>
            <a:fld id="{5C73BDFC-0D35-3B42-9F8E-C74498F5BC9E}" type="slidenum">
              <a:rPr lang="en-US">
                <a:solidFill>
                  <a:prstClr val="black"/>
                </a:solidFill>
                <a:latin typeface="Aptos" panose="02110004020202020204"/>
              </a:rPr>
              <a:pPr defTabSz="915589">
                <a:defRPr/>
              </a:pPr>
              <a:t>3</a:t>
            </a:fld>
            <a:endParaRPr lang="en-US">
              <a:solidFill>
                <a:prstClr val="black"/>
              </a:solidFill>
              <a:latin typeface="Aptos" panose="02110004020202020204"/>
            </a:endParaRPr>
          </a:p>
        </p:txBody>
      </p:sp>
    </p:spTree>
    <p:extLst>
      <p:ext uri="{BB962C8B-B14F-4D97-AF65-F5344CB8AC3E}">
        <p14:creationId xmlns:p14="http://schemas.microsoft.com/office/powerpoint/2010/main" val="3710651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Invitation to prayer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i="1">
                <a:effectLst/>
                <a:latin typeface="Calibri" panose="020F0502020204030204" pitchFamily="34" charset="0"/>
                <a:ea typeface="Calibri" panose="020F0502020204030204" pitchFamily="34" charset="0"/>
                <a:cs typeface="Calibri" panose="020F0502020204030204" pitchFamily="34" charset="0"/>
              </a:rPr>
              <a:t>PRAYER LEADER</a:t>
            </a:r>
            <a:br>
              <a:rPr lang="en-AU" sz="1800" i="1">
                <a:effectLst/>
                <a:latin typeface="Calibri" panose="020F0502020204030204" pitchFamily="34" charset="0"/>
                <a:ea typeface="Calibri" panose="020F0502020204030204" pitchFamily="34" charset="0"/>
                <a:cs typeface="Calibri" panose="020F0502020204030204" pitchFamily="34" charset="0"/>
              </a:rPr>
            </a:br>
            <a:r>
              <a:rPr lang="en-AU" sz="1800" i="1">
                <a:effectLst/>
                <a:latin typeface="Calibri" panose="020F0502020204030204" pitchFamily="34" charset="0"/>
                <a:ea typeface="Calibri" panose="020F0502020204030204" pitchFamily="34" charset="0"/>
                <a:cs typeface="Calibri" panose="020F0502020204030204" pitchFamily="34" charset="0"/>
              </a:rPr>
              <a:t>Just as prayer is at the heart of our Catholic and Ecumenical schools, prayer will play a significant part in these 4 days of learning, questioning, interacting and visioning.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We each have different experiences, familiarity and comfort with prayer. We ask that you participate fully and enter into the prayer experiences with presence and reverence.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You will be given a variety of opportunities to pray with words and to pray without words; to reflect, to meditate, to listen, to sing and to experience times of silence and stillness. Copies of all these prayers will be made available to you and many of the ways we pray will be easily adapted for you to use to nurture your own prayer life and the prayer life of your students.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Over the next days, we hope there will be times when you will feel affirmed and inspired.  There may be other moments when you will feel challenged and uncertain</a:t>
            </a:r>
            <a:r>
              <a:rPr lang="en-AU" sz="1800" b="1"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Above all we would hope that you come with a spirit of openness and willingness to grow and change in order to be empowered by the Spirit to teach with courage and faith.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Just as you have been called and chosen to BE a teacher, a religious educator, and a religious leader in your school community, you are called and chosen to make a commitment to this opportunity.</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So let us prepare to ask God to be with us as we enter into this first day.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solidFill>
                  <a:srgbClr val="FF0000"/>
                </a:solidFill>
                <a:effectLst/>
                <a:latin typeface="Calibri" panose="020F0502020204030204" pitchFamily="34" charset="0"/>
                <a:ea typeface="Calibri" panose="020F0502020204030204" pitchFamily="34" charset="0"/>
                <a:cs typeface="Calibri" panose="020F0502020204030204" pitchFamily="34" charset="0"/>
              </a:rPr>
              <a:t>Lighting of the candle</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solidFill>
                  <a:srgbClr val="FF0000"/>
                </a:solidFill>
                <a:effectLst/>
                <a:latin typeface="Calibri" panose="020F0502020204030204" pitchFamily="34" charset="0"/>
                <a:ea typeface="Calibri" panose="020F0502020204030204" pitchFamily="34" charset="0"/>
                <a:cs typeface="Calibri" panose="020F0502020204030204" pitchFamily="34" charset="0"/>
              </a:rPr>
              <a:t>Lights Down</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AU"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200">
                <a:effectLst/>
                <a:latin typeface="Calibri" panose="020F0502020204030204" pitchFamily="34" charset="0"/>
                <a:ea typeface="Calibri" panose="020F0502020204030204" pitchFamily="34" charset="0"/>
                <a:cs typeface="Calibri" panose="020F0502020204030204" pitchFamily="34" charset="0"/>
              </a:rPr>
              <a:t> </a:t>
            </a:r>
            <a:endParaRPr lang="en-AU"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200">
                <a:effectLst/>
                <a:latin typeface="Calibri" panose="020F0502020204030204" pitchFamily="34" charset="0"/>
                <a:ea typeface="Calibri" panose="020F0502020204030204" pitchFamily="34" charset="0"/>
                <a:cs typeface="Calibri" panose="020F0502020204030204" pitchFamily="34" charset="0"/>
              </a:rPr>
              <a:t> </a:t>
            </a:r>
            <a:endParaRPr lang="en-AU"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i="1">
                <a:effectLst/>
                <a:latin typeface="Calibri" panose="020F0502020204030204" pitchFamily="34" charset="0"/>
                <a:ea typeface="Calibri" panose="020F0502020204030204" pitchFamily="34" charset="0"/>
                <a:cs typeface="Calibri" panose="020F0502020204030204" pitchFamily="34" charset="0"/>
              </a:rPr>
              <a:t>PRAYER LEADER: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i="1">
                <a:effectLst/>
                <a:latin typeface="Calibri" panose="020F0502020204030204" pitchFamily="34" charset="0"/>
                <a:ea typeface="Calibri" panose="020F0502020204030204" pitchFamily="34" charset="0"/>
                <a:cs typeface="Calibri" panose="020F0502020204030204" pitchFamily="34" charset="0"/>
              </a:rPr>
              <a:t>Preparing for Prayer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Many of us are thinking on full speed; we are thinking about what we have to do and what we haven’t done yet…..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Let us consciously put all this aside so that we can be present to the words and messages we will hear, the people we will interact with and the God who is with us.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Move your body back from contact with the table in front of you. Sit upright and place both your feet on the floor.... feel the floor.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Find a place for your hands to rest and close your eyes if this is comfortable for you.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Notice your breathing. Listen to your breathing.</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Your breath is a very gift of life. God is present as you breathe in and as you breathe out.  Breathe in who God is for you.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Put aside any worries or concerns, any frustrations or doubts, any busyness or pressures.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Let us put aside yesterday and the past</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Let us put aside tomorrow and the future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Let us take a moment to be truly present to this moment in time and enter graciously into the spirit of the day.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Breathing for one minute .....</a:t>
            </a:r>
          </a:p>
          <a:p>
            <a:endParaRPr lang="en-AU"/>
          </a:p>
        </p:txBody>
      </p:sp>
      <p:sp>
        <p:nvSpPr>
          <p:cNvPr id="4" name="Slide Number Placeholder 3"/>
          <p:cNvSpPr>
            <a:spLocks noGrp="1"/>
          </p:cNvSpPr>
          <p:nvPr>
            <p:ph type="sldNum" sz="quarter" idx="5"/>
          </p:nvPr>
        </p:nvSpPr>
        <p:spPr/>
        <p:txBody>
          <a:bodyPr/>
          <a:lstStyle/>
          <a:p>
            <a:fld id="{89A0C185-A60C-47EA-9349-8675463FDEF0}" type="slidenum">
              <a:rPr lang="en-AU" smtClean="0"/>
              <a:t>4</a:t>
            </a:fld>
            <a:endParaRPr lang="en-AU"/>
          </a:p>
        </p:txBody>
      </p:sp>
    </p:spTree>
    <p:extLst>
      <p:ext uri="{BB962C8B-B14F-4D97-AF65-F5344CB8AC3E}">
        <p14:creationId xmlns:p14="http://schemas.microsoft.com/office/powerpoint/2010/main" val="632297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200" b="1">
                <a:effectLst/>
                <a:latin typeface="Calibri" panose="020F0502020204030204" pitchFamily="34" charset="0"/>
                <a:ea typeface="Calibri" panose="020F0502020204030204" pitchFamily="34" charset="0"/>
                <a:cs typeface="Calibri" panose="020F0502020204030204" pitchFamily="34" charset="0"/>
              </a:rPr>
              <a:t>Sign of the Cross </a:t>
            </a:r>
            <a:endParaRPr lang="en-AU" sz="1200">
              <a:effectLst/>
              <a:latin typeface="Calibri" panose="020F0502020204030204" pitchFamily="34" charset="0"/>
              <a:ea typeface="Calibri" panose="020F0502020204030204" pitchFamily="34" charset="0"/>
              <a:cs typeface="Times New Roman" panose="02020603050405020304" pitchFamily="18" charset="0"/>
            </a:endParaRPr>
          </a:p>
          <a:p>
            <a:r>
              <a:rPr lang="en-AU" sz="1200" b="1" i="1">
                <a:effectLst/>
                <a:latin typeface="Calibri" panose="020F0502020204030204" pitchFamily="34" charset="0"/>
                <a:ea typeface="Calibri" panose="020F0502020204030204" pitchFamily="34" charset="0"/>
                <a:cs typeface="Calibri" panose="020F0502020204030204" pitchFamily="34" charset="0"/>
              </a:rPr>
              <a:t>PRAYER LEADER:</a:t>
            </a:r>
            <a:r>
              <a:rPr lang="en-AU" sz="1200" i="1">
                <a:effectLst/>
                <a:latin typeface="Calibri" panose="020F0502020204030204" pitchFamily="34" charset="0"/>
                <a:ea typeface="Calibri" panose="020F0502020204030204" pitchFamily="34" charset="0"/>
                <a:cs typeface="Calibri" panose="020F0502020204030204" pitchFamily="34" charset="0"/>
              </a:rPr>
              <a:t> </a:t>
            </a:r>
            <a:r>
              <a:rPr lang="en-US" sz="1200"/>
              <a:t>Let us begin our prayer together</a:t>
            </a:r>
          </a:p>
          <a:p>
            <a:r>
              <a:rPr lang="en-US" sz="1200" b="1"/>
              <a:t>All: In the name of the Father and of the Son and of the Holy Spirit. Amen.</a:t>
            </a:r>
            <a:endParaRPr lang="en-AU" sz="1200" b="1"/>
          </a:p>
          <a:p>
            <a:endParaRPr lang="en-AU"/>
          </a:p>
        </p:txBody>
      </p:sp>
      <p:sp>
        <p:nvSpPr>
          <p:cNvPr id="4" name="Slide Number Placeholder 3"/>
          <p:cNvSpPr>
            <a:spLocks noGrp="1"/>
          </p:cNvSpPr>
          <p:nvPr>
            <p:ph type="sldNum" sz="quarter" idx="5"/>
          </p:nvPr>
        </p:nvSpPr>
        <p:spPr/>
        <p:txBody>
          <a:bodyPr/>
          <a:lstStyle/>
          <a:p>
            <a:fld id="{89A0C185-A60C-47EA-9349-8675463FDEF0}" type="slidenum">
              <a:rPr lang="en-AU" smtClean="0"/>
              <a:t>5</a:t>
            </a:fld>
            <a:endParaRPr lang="en-AU"/>
          </a:p>
        </p:txBody>
      </p:sp>
    </p:spTree>
    <p:extLst>
      <p:ext uri="{BB962C8B-B14F-4D97-AF65-F5344CB8AC3E}">
        <p14:creationId xmlns:p14="http://schemas.microsoft.com/office/powerpoint/2010/main" val="2821755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Opening Prayer: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 ( same reader for each of these prayers)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effectLst/>
                <a:latin typeface="Calibri" panose="020F0502020204030204" pitchFamily="34" charset="0"/>
                <a:ea typeface="Calibri" panose="020F0502020204030204" pitchFamily="34" charset="0"/>
                <a:cs typeface="Calibri" panose="020F0502020204030204" pitchFamily="34" charset="0"/>
              </a:rPr>
              <a:t>Called to serve, teach and offer hope, open our minds to what we will hear.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Response: Gracious God be with us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effectLst/>
                <a:latin typeface="Calibri" panose="020F0502020204030204" pitchFamily="34" charset="0"/>
                <a:ea typeface="Calibri" panose="020F0502020204030204" pitchFamily="34" charset="0"/>
                <a:cs typeface="Calibri" panose="020F0502020204030204" pitchFamily="34" charset="0"/>
              </a:rPr>
              <a:t>Chosen to lead, inspire and act justly, open our ears to listen respectfully and to learn from Jesus the Teacher and the wisdom of others.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Response: Gracious God be with us</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effectLst/>
                <a:latin typeface="Calibri" panose="020F0502020204030204" pitchFamily="34" charset="0"/>
                <a:ea typeface="Calibri" panose="020F0502020204030204" pitchFamily="34" charset="0"/>
                <a:cs typeface="Calibri" panose="020F0502020204030204" pitchFamily="34" charset="0"/>
              </a:rPr>
              <a:t>Called and Chosen to come in hope, love and expectation, open our hearts to hold Your Spirit and share it joyfully.</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Response: Gracious God be with us</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endParaRPr lang="en-AU"/>
          </a:p>
        </p:txBody>
      </p:sp>
      <p:sp>
        <p:nvSpPr>
          <p:cNvPr id="4" name="Slide Number Placeholder 3"/>
          <p:cNvSpPr>
            <a:spLocks noGrp="1"/>
          </p:cNvSpPr>
          <p:nvPr>
            <p:ph type="sldNum" sz="quarter" idx="5"/>
          </p:nvPr>
        </p:nvSpPr>
        <p:spPr/>
        <p:txBody>
          <a:bodyPr/>
          <a:lstStyle/>
          <a:p>
            <a:fld id="{89A0C185-A60C-47EA-9349-8675463FDEF0}" type="slidenum">
              <a:rPr lang="en-AU" smtClean="0"/>
              <a:t>6</a:t>
            </a:fld>
            <a:endParaRPr lang="en-AU"/>
          </a:p>
        </p:txBody>
      </p:sp>
    </p:spTree>
    <p:extLst>
      <p:ext uri="{BB962C8B-B14F-4D97-AF65-F5344CB8AC3E}">
        <p14:creationId xmlns:p14="http://schemas.microsoft.com/office/powerpoint/2010/main" val="3761045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AU" sz="1800" b="1" i="1">
                <a:effectLst/>
                <a:latin typeface="Calibri" panose="020F0502020204030204" pitchFamily="34" charset="0"/>
                <a:ea typeface="Calibri" panose="020F0502020204030204" pitchFamily="34" charset="0"/>
                <a:cs typeface="Calibri" panose="020F0502020204030204" pitchFamily="34" charset="0"/>
              </a:rPr>
              <a:t>PRAYER LEADER</a:t>
            </a: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In the Gospels Jesus is often the teacher. He taught people about how to live, how to pray and how to hope. </a:t>
            </a:r>
            <a:r>
              <a:rPr lang="en-AU" sz="1800" i="1">
                <a:effectLst/>
                <a:latin typeface="Calibri" panose="020F0502020204030204" pitchFamily="34" charset="0"/>
                <a:ea typeface="Calibri" panose="020F0502020204030204" pitchFamily="34" charset="0"/>
                <a:cs typeface="Times New Roman" panose="02020603050405020304" pitchFamily="18" charset="0"/>
              </a:rPr>
              <a:t>We read in Marks gospel that Jesus entered the synagogue and taught. They were astounded at his teaching, for he taught them as one having authority. They were amazed. The Gospels record times of explicit teaching but there were many times when Jesus taught by his actions and his presence.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Let us listen to the sacred words of Scripture.</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endParaRPr lang="en-AU"/>
          </a:p>
        </p:txBody>
      </p:sp>
      <p:sp>
        <p:nvSpPr>
          <p:cNvPr id="4" name="Slide Number Placeholder 3"/>
          <p:cNvSpPr>
            <a:spLocks noGrp="1"/>
          </p:cNvSpPr>
          <p:nvPr>
            <p:ph type="sldNum" sz="quarter" idx="5"/>
          </p:nvPr>
        </p:nvSpPr>
        <p:spPr/>
        <p:txBody>
          <a:bodyPr/>
          <a:lstStyle/>
          <a:p>
            <a:fld id="{89A0C185-A60C-47EA-9349-8675463FDEF0}" type="slidenum">
              <a:rPr lang="en-AU" smtClean="0"/>
              <a:t>7</a:t>
            </a:fld>
            <a:endParaRPr lang="en-AU"/>
          </a:p>
        </p:txBody>
      </p:sp>
    </p:spTree>
    <p:extLst>
      <p:ext uri="{BB962C8B-B14F-4D97-AF65-F5344CB8AC3E}">
        <p14:creationId xmlns:p14="http://schemas.microsoft.com/office/powerpoint/2010/main" val="1295050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AU" sz="1800" b="1">
                <a:effectLst/>
                <a:latin typeface="Calibri"/>
                <a:ea typeface="Calibri" panose="020F0502020204030204" pitchFamily="34" charset="0"/>
                <a:cs typeface="Calibri"/>
              </a:rPr>
              <a:t>READER</a:t>
            </a:r>
            <a:r>
              <a:rPr lang="en-AU" sz="1800">
                <a:latin typeface="Calibri"/>
                <a:ea typeface="Calibri" panose="020F0502020204030204" pitchFamily="34" charset="0"/>
                <a:cs typeface="Calibri"/>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effectLst/>
                <a:latin typeface="Calibri"/>
                <a:ea typeface="Calibri" panose="020F0502020204030204" pitchFamily="34" charset="0"/>
                <a:cs typeface="Calibri"/>
              </a:rPr>
              <a:t>A Reading from the Gospel according to Mark (1:21-22, 27-28, 35-39).</a:t>
            </a:r>
          </a:p>
          <a:p>
            <a:pPr>
              <a:lnSpc>
                <a:spcPct val="115000"/>
              </a:lnSpc>
              <a:spcAft>
                <a:spcPts val="1000"/>
              </a:spcAft>
            </a:pPr>
            <a:r>
              <a:rPr lang="en-AU" sz="1800" b="1">
                <a:effectLst/>
                <a:latin typeface="Calibri"/>
                <a:ea typeface="Calibri" panose="020F0502020204030204" pitchFamily="34" charset="0"/>
                <a:cs typeface="Calibri"/>
              </a:rPr>
              <a:t> </a:t>
            </a:r>
            <a:endParaRPr lang="en-AU" sz="1800">
              <a:effectLst/>
              <a:latin typeface="Calibri"/>
              <a:ea typeface="Calibri" panose="020F0502020204030204" pitchFamily="34" charset="0"/>
              <a:cs typeface="Calibri"/>
            </a:endParaRPr>
          </a:p>
          <a:p>
            <a:pPr>
              <a:lnSpc>
                <a:spcPct val="115000"/>
              </a:lnSpc>
              <a:spcAft>
                <a:spcPts val="1000"/>
              </a:spcAft>
            </a:pPr>
            <a:r>
              <a:rPr lang="en-AU" sz="1800">
                <a:solidFill>
                  <a:srgbClr val="000000"/>
                </a:solidFill>
                <a:effectLst/>
                <a:latin typeface="Calibri"/>
                <a:ea typeface="Calibri" panose="020F0502020204030204" pitchFamily="34" charset="0"/>
                <a:cs typeface="Calibri"/>
              </a:rPr>
              <a:t>Jesus and his followers went to Capernaum; and when the sabbath came, Jesus entered the synagogue and taught. They were astounded at his teaching, for he taught them as one having authority, … </a:t>
            </a:r>
            <a:endParaRPr lang="en-AU" sz="1800">
              <a:effectLst/>
              <a:latin typeface="Calibri"/>
              <a:ea typeface="Calibri" panose="020F0502020204030204" pitchFamily="34" charset="0"/>
              <a:cs typeface="Calibri"/>
            </a:endParaRPr>
          </a:p>
          <a:p>
            <a:pPr>
              <a:lnSpc>
                <a:spcPct val="115000"/>
              </a:lnSpc>
              <a:spcAft>
                <a:spcPts val="1000"/>
              </a:spcAft>
            </a:pPr>
            <a:r>
              <a:rPr lang="en-AU" sz="1800">
                <a:solidFill>
                  <a:srgbClr val="000000"/>
                </a:solidFill>
                <a:effectLst/>
                <a:latin typeface="Calibri"/>
                <a:ea typeface="Calibri" panose="020F0502020204030204" pitchFamily="34" charset="0"/>
                <a:cs typeface="Calibri"/>
              </a:rPr>
              <a:t>They were all amazed, and they kept on asking one another, “What is this? A new teaching—with authority! He commands even the unclean spirits, and they obey him.” </a:t>
            </a:r>
            <a:endParaRPr lang="en-AU" sz="1800">
              <a:effectLst/>
              <a:latin typeface="Calibri"/>
              <a:ea typeface="Calibri" panose="020F0502020204030204" pitchFamily="34" charset="0"/>
              <a:cs typeface="Calibri"/>
            </a:endParaRPr>
          </a:p>
          <a:p>
            <a:pPr algn="l">
              <a:lnSpc>
                <a:spcPct val="115000"/>
              </a:lnSpc>
              <a:spcAft>
                <a:spcPts val="1000"/>
              </a:spcAft>
            </a:pPr>
            <a:r>
              <a:rPr lang="en-AU" sz="1800">
                <a:solidFill>
                  <a:srgbClr val="000000"/>
                </a:solidFill>
                <a:effectLst/>
                <a:latin typeface="Calibri"/>
                <a:ea typeface="Calibri" panose="020F0502020204030204" pitchFamily="34" charset="0"/>
                <a:cs typeface="Calibri"/>
              </a:rPr>
              <a:t>At once his fame began to spread throughout the surrounding region of Galilee.</a:t>
            </a:r>
            <a:endParaRPr lang="en-AU" sz="1800">
              <a:effectLst/>
              <a:latin typeface="Calibri"/>
              <a:ea typeface="Calibri" panose="020F0502020204030204" pitchFamily="34" charset="0"/>
              <a:cs typeface="Calibri"/>
            </a:endParaRPr>
          </a:p>
          <a:p>
            <a:pPr algn="l">
              <a:lnSpc>
                <a:spcPct val="115000"/>
              </a:lnSpc>
              <a:spcAft>
                <a:spcPts val="1000"/>
              </a:spcAft>
            </a:pPr>
            <a:r>
              <a:rPr lang="en-AU" sz="1800">
                <a:solidFill>
                  <a:srgbClr val="000000"/>
                </a:solidFill>
                <a:effectLst/>
                <a:latin typeface="Calibri"/>
                <a:ea typeface="Calibri" panose="020F0502020204030204" pitchFamily="34" charset="0"/>
                <a:cs typeface="Calibri"/>
              </a:rPr>
              <a:t> </a:t>
            </a:r>
            <a:endParaRPr lang="en-AU" sz="1800">
              <a:effectLst/>
              <a:latin typeface="Calibri"/>
              <a:ea typeface="Calibri" panose="020F0502020204030204" pitchFamily="34" charset="0"/>
              <a:cs typeface="Calibri"/>
            </a:endParaRPr>
          </a:p>
          <a:p>
            <a:pPr algn="l">
              <a:lnSpc>
                <a:spcPct val="115000"/>
              </a:lnSpc>
              <a:spcAft>
                <a:spcPts val="1000"/>
              </a:spcAft>
            </a:pPr>
            <a:r>
              <a:rPr lang="en-AU" sz="1800">
                <a:solidFill>
                  <a:srgbClr val="000000"/>
                </a:solidFill>
                <a:effectLst/>
                <a:latin typeface="Calibri"/>
                <a:ea typeface="Calibri" panose="020F0502020204030204" pitchFamily="34" charset="0"/>
                <a:cs typeface="Calibri"/>
              </a:rPr>
              <a:t>In the morning, while it was still very dark, Jesus got up and went out to a deserted place, and there he prayed. </a:t>
            </a:r>
            <a:endParaRPr lang="en-AU" sz="1800">
              <a:effectLst/>
              <a:latin typeface="Calibri"/>
              <a:ea typeface="Calibri" panose="020F0502020204030204" pitchFamily="34" charset="0"/>
              <a:cs typeface="Calibri"/>
            </a:endParaRPr>
          </a:p>
          <a:p>
            <a:pPr>
              <a:lnSpc>
                <a:spcPct val="115000"/>
              </a:lnSpc>
              <a:spcAft>
                <a:spcPts val="1000"/>
              </a:spcAft>
            </a:pPr>
            <a:r>
              <a:rPr lang="en-AU" sz="1800">
                <a:solidFill>
                  <a:srgbClr val="000000"/>
                </a:solidFill>
                <a:effectLst/>
                <a:latin typeface="Calibri"/>
                <a:ea typeface="Calibri" panose="020F0502020204030204" pitchFamily="34" charset="0"/>
                <a:cs typeface="Calibri"/>
              </a:rPr>
              <a:t>And Simon and his companions hunted for him. </a:t>
            </a:r>
            <a:r>
              <a:rPr lang="en-AU" sz="1800" b="1" baseline="30000">
                <a:solidFill>
                  <a:srgbClr val="000000"/>
                </a:solidFill>
                <a:effectLst/>
                <a:latin typeface="Calibri"/>
                <a:ea typeface="Calibri" panose="020F0502020204030204" pitchFamily="34" charset="0"/>
                <a:cs typeface="Calibri"/>
              </a:rPr>
              <a:t> </a:t>
            </a:r>
            <a:r>
              <a:rPr lang="en-AU" sz="1800">
                <a:solidFill>
                  <a:srgbClr val="000000"/>
                </a:solidFill>
                <a:effectLst/>
                <a:latin typeface="Calibri"/>
                <a:ea typeface="Calibri" panose="020F0502020204030204" pitchFamily="34" charset="0"/>
                <a:cs typeface="Calibri"/>
              </a:rPr>
              <a:t>When they found him, they said to him, “Everyone is searching for you.” </a:t>
            </a:r>
            <a:r>
              <a:rPr lang="en-AU" sz="1800">
                <a:solidFill>
                  <a:srgbClr val="000000"/>
                </a:solidFill>
                <a:latin typeface="Calibri"/>
                <a:ea typeface="Calibri" panose="020F0502020204030204" pitchFamily="34" charset="0"/>
                <a:cs typeface="Calibri"/>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AU" sz="1800">
                <a:solidFill>
                  <a:srgbClr val="000000"/>
                </a:solidFill>
                <a:effectLst/>
                <a:latin typeface="Calibri"/>
                <a:ea typeface="Calibri" panose="020F0502020204030204" pitchFamily="34" charset="0"/>
                <a:cs typeface="Calibri"/>
              </a:rPr>
              <a:t>He answered, “Let us go on to the neighbouring towns, so that I may proclaim the message there also; for that is what I came out to do.” And he went throughout Galilee, proclaiming the message in their synagogues and casting out demons.</a:t>
            </a:r>
            <a:endParaRPr lang="en-AU" sz="1800">
              <a:effectLst/>
              <a:latin typeface="Calibri"/>
              <a:ea typeface="Calibri" panose="020F0502020204030204" pitchFamily="34" charset="0"/>
              <a:cs typeface="Calibri"/>
            </a:endParaRPr>
          </a:p>
          <a:p>
            <a:pPr algn="l">
              <a:lnSpc>
                <a:spcPct val="115000"/>
              </a:lnSpc>
              <a:spcAft>
                <a:spcPts val="1000"/>
              </a:spcAft>
            </a:pPr>
            <a:r>
              <a:rPr lang="en-AU" sz="1800">
                <a:solidFill>
                  <a:srgbClr val="000000"/>
                </a:solidFill>
                <a:effectLst/>
                <a:latin typeface="Calibri"/>
                <a:ea typeface="Calibri" panose="020F0502020204030204" pitchFamily="34" charset="0"/>
                <a:cs typeface="Calibri"/>
              </a:rPr>
              <a:t> </a:t>
            </a:r>
            <a:endParaRPr lang="en-AU" sz="1800">
              <a:effectLst/>
              <a:latin typeface="Calibri"/>
              <a:ea typeface="Calibri" panose="020F0502020204030204" pitchFamily="34" charset="0"/>
              <a:cs typeface="Calibri"/>
            </a:endParaRPr>
          </a:p>
          <a:p>
            <a:pPr algn="l">
              <a:lnSpc>
                <a:spcPct val="115000"/>
              </a:lnSpc>
              <a:spcAft>
                <a:spcPts val="1000"/>
              </a:spcAft>
            </a:pPr>
            <a:r>
              <a:rPr lang="en-AU" sz="1800">
                <a:solidFill>
                  <a:srgbClr val="000000"/>
                </a:solidFill>
                <a:effectLst/>
                <a:latin typeface="Calibri"/>
                <a:ea typeface="Calibri" panose="020F0502020204030204" pitchFamily="34" charset="0"/>
                <a:cs typeface="Calibri"/>
              </a:rPr>
              <a:t>The Gospel of the Lord</a:t>
            </a:r>
            <a:endParaRPr lang="en-AU" sz="1800">
              <a:effectLst/>
              <a:latin typeface="Calibri"/>
              <a:ea typeface="Calibri" panose="020F0502020204030204" pitchFamily="34" charset="0"/>
              <a:cs typeface="Calibri"/>
            </a:endParaRPr>
          </a:p>
          <a:p>
            <a:r>
              <a:rPr lang="en-AU" sz="1800" b="1">
                <a:solidFill>
                  <a:srgbClr val="000000"/>
                </a:solidFill>
                <a:effectLst/>
                <a:latin typeface="Calibri"/>
                <a:ea typeface="Calibri" panose="020F0502020204030204" pitchFamily="34" charset="0"/>
                <a:cs typeface="Calibri"/>
              </a:rPr>
              <a:t>All: Praise to you Lord Jesus Christ</a:t>
            </a:r>
            <a:endParaRPr lang="en-AU" b="1">
              <a:latin typeface="Calibri"/>
              <a:cs typeface="Calibri"/>
            </a:endParaRPr>
          </a:p>
        </p:txBody>
      </p:sp>
      <p:sp>
        <p:nvSpPr>
          <p:cNvPr id="4" name="Slide Number Placeholder 3"/>
          <p:cNvSpPr>
            <a:spLocks noGrp="1"/>
          </p:cNvSpPr>
          <p:nvPr>
            <p:ph type="sldNum" sz="quarter" idx="5"/>
          </p:nvPr>
        </p:nvSpPr>
        <p:spPr/>
        <p:txBody>
          <a:bodyPr/>
          <a:lstStyle/>
          <a:p>
            <a:fld id="{89A0C185-A60C-47EA-9349-8675463FDEF0}" type="slidenum">
              <a:rPr lang="en-AU" smtClean="0"/>
              <a:t>8</a:t>
            </a:fld>
            <a:endParaRPr lang="en-AU"/>
          </a:p>
        </p:txBody>
      </p:sp>
    </p:spTree>
    <p:extLst>
      <p:ext uri="{BB962C8B-B14F-4D97-AF65-F5344CB8AC3E}">
        <p14:creationId xmlns:p14="http://schemas.microsoft.com/office/powerpoint/2010/main" val="3085298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AU" sz="1800" b="1" i="1">
                <a:effectLst/>
                <a:latin typeface="Calibri" panose="020F0502020204030204" pitchFamily="34" charset="0"/>
                <a:ea typeface="Calibri" panose="020F0502020204030204" pitchFamily="34" charset="0"/>
                <a:cs typeface="Calibri" panose="020F0502020204030204" pitchFamily="34" charset="0"/>
              </a:rPr>
              <a:t>PRAYER LEADER: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AU" sz="1800" i="1">
              <a:effectLst/>
              <a:latin typeface="Calibri" panose="020F0502020204030204" pitchFamily="34" charset="0"/>
              <a:ea typeface="Calibri" panose="020F0502020204030204" pitchFamily="34" charset="0"/>
              <a:cs typeface="Calibri" panose="020F0502020204030204" pitchFamily="34"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Let us take time to contemplate the face of Christ and to pray with this Icon of Christ the Teacher.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The word icon is very popular today. We refer to </a:t>
            </a:r>
            <a:r>
              <a:rPr lang="en-AU" sz="1800" i="1">
                <a:effectLst/>
                <a:latin typeface="Calibri" panose="020F0502020204030204" pitchFamily="34" charset="0"/>
                <a:ea typeface="Times New Roman" panose="02020603050405020304" pitchFamily="18" charset="0"/>
                <a:cs typeface="Calibri" panose="020F0502020204030204" pitchFamily="34" charset="0"/>
              </a:rPr>
              <a:t>clicking on the icon to open your e-mail or pop icons or cultural icons e.g. the Opera House.  Religious </a:t>
            </a:r>
            <a:r>
              <a:rPr lang="en-AU" sz="1800" i="1">
                <a:effectLst/>
                <a:latin typeface="Calibri" panose="020F0502020204030204" pitchFamily="34" charset="0"/>
                <a:ea typeface="Calibri" panose="020F0502020204030204" pitchFamily="34" charset="0"/>
                <a:cs typeface="Calibri" panose="020F0502020204030204" pitchFamily="34" charset="0"/>
              </a:rPr>
              <a:t>Icons are also like quick links, in that they give us a kind of symbolic snapshot of holy persons who are in heaven. More than that, religious icons are a form of prayer. When you look at an icon, it is meant to make you aware that you are in the presence of God. Iconographers meditate before they create an icon and pray as they are painting or in correct terms, writing the icon.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Let us hold this image and pray.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Jesus is looking directly at the viewer, with his left hand holding the Sacred Word of God and his right hand is raised in blessing. Look closely at the  right hand raised in blessing ...the thumb and 2 fingers represent the Trinity and the 2 other fingers symbolise the Divine and the human nature of Christ.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He is dressed in the traditional garb of tunic and cloak. The halo is a symbol of holiness and is inscribed with a cross and the Greek letters spelling "Who Am," the name used for God in Exodus.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The book is a symbol of his teaching ministry and the way he is the embodied Word of God.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r>
              <a:rPr lang="en-AU" sz="1800" i="1">
                <a:effectLst/>
                <a:latin typeface="Calibri" panose="020F0502020204030204" pitchFamily="34" charset="0"/>
                <a:ea typeface="Calibri" panose="020F0502020204030204" pitchFamily="34" charset="0"/>
                <a:cs typeface="Times New Roman" panose="02020603050405020304" pitchFamily="18" charset="0"/>
              </a:rPr>
              <a:t>The face of Jesus follows ancient traditions. The eyes are large and open, looking directly into the viewer’s soul. The forehead, identified as the seat of wisdom, is high and convex. The nose is long and slender, contributing a look of nobility. The mouth is small and closed in the silence of contemplation. The hair is curled and flowing, recalling the endless flow of time. The neck and body are powerful reminders of His strength and majesty.</a:t>
            </a:r>
            <a:endParaRPr lang="en-AU" sz="1800">
              <a:effectLst/>
              <a:latin typeface="Verdana" panose="020B0604030504040204" pitchFamily="34" charset="0"/>
              <a:ea typeface="Times New Roman" panose="02020603050405020304" pitchFamily="18" charset="0"/>
              <a:cs typeface="Times New Roman" panose="02020603050405020304" pitchFamily="18" charset="0"/>
            </a:endParaRPr>
          </a:p>
          <a:p>
            <a:r>
              <a:rPr lang="en-AU" sz="1800" i="1">
                <a:effectLst/>
                <a:latin typeface="Calibri" panose="020F0502020204030204" pitchFamily="34" charset="0"/>
                <a:ea typeface="Calibri" panose="020F0502020204030204" pitchFamily="34" charset="0"/>
                <a:cs typeface="Times New Roman" panose="02020603050405020304" pitchFamily="18" charset="0"/>
              </a:rPr>
              <a:t> </a:t>
            </a:r>
            <a:endParaRPr lang="en-AU" sz="1800">
              <a:effectLst/>
              <a:latin typeface="Verdana" panose="020B0604030504040204" pitchFamily="34" charset="0"/>
              <a:ea typeface="Times New Roman" panose="02020603050405020304" pitchFamily="18"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We can do more with icons than just look at them or talk about them; we can pray with them. An icon is an invitation to prayer.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Notice the lines, the movement, the colours etc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Icons can show us the way; they invite us to follow a journey or engage in a pilgrimage.</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Allow your eyes to journey around this entire image.</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What do you see?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What can you hear?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What does this icon say to you?</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i="1">
                <a:effectLst/>
                <a:latin typeface="Calibri" panose="020F0502020204030204" pitchFamily="34" charset="0"/>
                <a:ea typeface="Calibri" panose="020F0502020204030204" pitchFamily="34" charset="0"/>
                <a:cs typeface="Calibri" panose="020F0502020204030204" pitchFamily="34" charset="0"/>
              </a:rPr>
              <a:t>What would be the word or message that Jesus has for you as a teacher in the 21</a:t>
            </a:r>
            <a:r>
              <a:rPr lang="en-AU" sz="1800" i="1" baseline="30000">
                <a:effectLst/>
                <a:latin typeface="Calibri" panose="020F0502020204030204" pitchFamily="34" charset="0"/>
                <a:ea typeface="Calibri" panose="020F0502020204030204" pitchFamily="34" charset="0"/>
                <a:cs typeface="Calibri" panose="020F0502020204030204" pitchFamily="34" charset="0"/>
              </a:rPr>
              <a:t>st</a:t>
            </a:r>
            <a:r>
              <a:rPr lang="en-AU" sz="1800" i="1">
                <a:effectLst/>
                <a:latin typeface="Calibri" panose="020F0502020204030204" pitchFamily="34" charset="0"/>
                <a:ea typeface="Calibri" panose="020F0502020204030204" pitchFamily="34" charset="0"/>
                <a:cs typeface="Calibri" panose="020F0502020204030204" pitchFamily="34" charset="0"/>
              </a:rPr>
              <a:t> century?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endParaRPr lang="en-AU" b="1"/>
          </a:p>
        </p:txBody>
      </p:sp>
      <p:sp>
        <p:nvSpPr>
          <p:cNvPr id="4" name="Slide Number Placeholder 3"/>
          <p:cNvSpPr>
            <a:spLocks noGrp="1"/>
          </p:cNvSpPr>
          <p:nvPr>
            <p:ph type="sldNum" sz="quarter" idx="5"/>
          </p:nvPr>
        </p:nvSpPr>
        <p:spPr/>
        <p:txBody>
          <a:bodyPr/>
          <a:lstStyle/>
          <a:p>
            <a:fld id="{89A0C185-A60C-47EA-9349-8675463FDEF0}" type="slidenum">
              <a:rPr lang="en-AU" smtClean="0"/>
              <a:t>9</a:t>
            </a:fld>
            <a:endParaRPr lang="en-AU"/>
          </a:p>
        </p:txBody>
      </p:sp>
    </p:spTree>
    <p:extLst>
      <p:ext uri="{BB962C8B-B14F-4D97-AF65-F5344CB8AC3E}">
        <p14:creationId xmlns:p14="http://schemas.microsoft.com/office/powerpoint/2010/main" val="3231275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Litany of Praise to Jesus the Teacher</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r>
              <a:rPr lang="en-AU" sz="1800">
                <a:effectLst/>
                <a:latin typeface="Calibri" panose="020F0502020204030204" pitchFamily="34" charset="0"/>
                <a:ea typeface="Calibri" panose="020F0502020204030204" pitchFamily="34" charset="0"/>
                <a:cs typeface="Times New Roman" panose="02020603050405020304" pitchFamily="18" charset="0"/>
              </a:rPr>
              <a:t>  Jesus, your disciples named you Teacher and Master</a:t>
            </a:r>
          </a:p>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ALL: Holy Wisdom, praise to you</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r>
              <a:rPr lang="en-AU" sz="1800">
                <a:effectLst/>
                <a:latin typeface="Calibri" panose="020F0502020204030204" pitchFamily="34" charset="0"/>
                <a:ea typeface="Calibri" panose="020F0502020204030204" pitchFamily="34" charset="0"/>
                <a:cs typeface="Times New Roman" panose="02020603050405020304" pitchFamily="18" charset="0"/>
              </a:rPr>
              <a:t> Jesus, you taught in fields, from hillsides and by the waters</a:t>
            </a:r>
          </a:p>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ALL: Holy Wisdom, praise to you</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r>
              <a:rPr lang="en-AU" sz="1800">
                <a:effectLst/>
                <a:latin typeface="Calibri" panose="020F0502020204030204" pitchFamily="34" charset="0"/>
                <a:ea typeface="Calibri" panose="020F0502020204030204" pitchFamily="34" charset="0"/>
                <a:cs typeface="Times New Roman" panose="02020603050405020304" pitchFamily="18" charset="0"/>
              </a:rPr>
              <a:t> Jesus you taught through story and parable</a:t>
            </a:r>
          </a:p>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ALL: Holy Wisdom we praise you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AU"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9A0C185-A60C-47EA-9349-8675463FDEF0}" type="slidenum">
              <a:rPr lang="en-AU" smtClean="0"/>
              <a:t>10</a:t>
            </a:fld>
            <a:endParaRPr lang="en-AU"/>
          </a:p>
        </p:txBody>
      </p:sp>
    </p:spTree>
    <p:extLst>
      <p:ext uri="{BB962C8B-B14F-4D97-AF65-F5344CB8AC3E}">
        <p14:creationId xmlns:p14="http://schemas.microsoft.com/office/powerpoint/2010/main" val="2177121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r>
              <a:rPr lang="en-AU" sz="1800">
                <a:effectLst/>
                <a:latin typeface="Calibri" panose="020F0502020204030204" pitchFamily="34" charset="0"/>
                <a:ea typeface="Calibri" panose="020F0502020204030204" pitchFamily="34" charset="0"/>
                <a:cs typeface="Times New Roman" panose="02020603050405020304" pitchFamily="18" charset="0"/>
              </a:rPr>
              <a:t> Jesus you challenge our minds, hearts and spirits </a:t>
            </a:r>
          </a:p>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ALL: Holy Wisdom, we praise you</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r>
              <a:rPr lang="en-AU" sz="1800">
                <a:effectLst/>
                <a:latin typeface="Calibri" panose="020F0502020204030204" pitchFamily="34" charset="0"/>
                <a:ea typeface="Calibri" panose="020F0502020204030204" pitchFamily="34" charset="0"/>
                <a:cs typeface="Times New Roman" panose="02020603050405020304" pitchFamily="18" charset="0"/>
              </a:rPr>
              <a:t> Jesus you taught with authority and compassion</a:t>
            </a:r>
          </a:p>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ALL: Holy Wisdom, we praise you</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READER</a:t>
            </a:r>
            <a:r>
              <a:rPr lang="en-AU" sz="1800">
                <a:effectLst/>
                <a:latin typeface="Calibri" panose="020F0502020204030204" pitchFamily="34" charset="0"/>
                <a:ea typeface="Calibri" panose="020F0502020204030204" pitchFamily="34" charset="0"/>
                <a:cs typeface="Times New Roman" panose="02020603050405020304" pitchFamily="18" charset="0"/>
              </a:rPr>
              <a:t> Jesus you are the Way the Truth and the Life. </a:t>
            </a:r>
          </a:p>
          <a:p>
            <a:pPr>
              <a:lnSpc>
                <a:spcPct val="115000"/>
              </a:lnSpc>
              <a:spcAft>
                <a:spcPts val="1000"/>
              </a:spcAft>
            </a:pPr>
            <a:r>
              <a:rPr lang="en-AU" sz="1800" b="1">
                <a:effectLst/>
                <a:latin typeface="Calibri" panose="020F0502020204030204" pitchFamily="34" charset="0"/>
                <a:ea typeface="Calibri" panose="020F0502020204030204" pitchFamily="34" charset="0"/>
                <a:cs typeface="Times New Roman" panose="02020603050405020304" pitchFamily="18" charset="0"/>
              </a:rPr>
              <a:t>ALL: Holy Wisdom, we praise you</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b="1">
                <a:effectLst/>
                <a:latin typeface="Calibri" panose="020F0502020204030204" pitchFamily="34" charset="0"/>
                <a:ea typeface="Calibri" panose="020F0502020204030204" pitchFamily="34" charset="0"/>
                <a:cs typeface="Calibri" panose="020F0502020204030204" pitchFamily="34" charset="0"/>
              </a:rPr>
              <a:t> </a:t>
            </a:r>
            <a:endParaRPr lang="en-AU"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AU" sz="18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lide Number Placeholder 3"/>
          <p:cNvSpPr>
            <a:spLocks noGrp="1"/>
          </p:cNvSpPr>
          <p:nvPr>
            <p:ph type="sldNum" sz="quarter" idx="5"/>
          </p:nvPr>
        </p:nvSpPr>
        <p:spPr/>
        <p:txBody>
          <a:bodyPr/>
          <a:lstStyle/>
          <a:p>
            <a:fld id="{89A0C185-A60C-47EA-9349-8675463FDEF0}" type="slidenum">
              <a:rPr lang="en-AU" smtClean="0"/>
              <a:t>11</a:t>
            </a:fld>
            <a:endParaRPr lang="en-AU"/>
          </a:p>
        </p:txBody>
      </p:sp>
    </p:spTree>
    <p:extLst>
      <p:ext uri="{BB962C8B-B14F-4D97-AF65-F5344CB8AC3E}">
        <p14:creationId xmlns:p14="http://schemas.microsoft.com/office/powerpoint/2010/main" val="23189808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9A0C185-A60C-47EA-9349-8675463FDEF0}" type="slidenum">
              <a:rPr lang="en-AU" smtClean="0"/>
              <a:t>12</a:t>
            </a:fld>
            <a:endParaRPr lang="en-AU"/>
          </a:p>
        </p:txBody>
      </p:sp>
    </p:spTree>
    <p:extLst>
      <p:ext uri="{BB962C8B-B14F-4D97-AF65-F5344CB8AC3E}">
        <p14:creationId xmlns:p14="http://schemas.microsoft.com/office/powerpoint/2010/main" val="2114585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a:p>
            <a:r>
              <a:rPr lang="en-AU"/>
              <a:t>Loving Creator,</a:t>
            </a:r>
          </a:p>
          <a:p>
            <a:endParaRPr lang="en-AU"/>
          </a:p>
          <a:p>
            <a:r>
              <a:rPr lang="en-AU"/>
              <a:t>You call us to share in Your wisdom and to nurture the gifts You have placed within each person.</a:t>
            </a:r>
            <a:br>
              <a:rPr lang="en-AU">
                <a:cs typeface="+mn-lt"/>
              </a:rPr>
            </a:br>
            <a:r>
              <a:rPr lang="en-AU"/>
              <a:t>Today, we gather as educators, united in our mission to guide and inspire those entrusted to our care.</a:t>
            </a:r>
          </a:p>
          <a:p>
            <a:r>
              <a:rPr lang="en-AU"/>
              <a:t>Bless our minds with clarity, our hearts with compassion, and our hands with creativity.</a:t>
            </a:r>
            <a:br>
              <a:rPr lang="en-AU">
                <a:cs typeface="+mn-lt"/>
              </a:rPr>
            </a:br>
            <a:r>
              <a:rPr lang="en-AU"/>
              <a:t>May the learning we share today strengthen our commitment to excellence and to teach, challenge and transform through our service. </a:t>
            </a:r>
          </a:p>
          <a:p>
            <a:endParaRPr lang="en-AU"/>
          </a:p>
          <a:p>
            <a:r>
              <a:rPr lang="en-AU"/>
              <a:t>Grant that our efforts reflect Your love and bring forth goodness in our schools and communities.</a:t>
            </a:r>
            <a:br>
              <a:rPr lang="en-AU">
                <a:cs typeface="+mn-lt"/>
              </a:rPr>
            </a:br>
            <a:r>
              <a:rPr lang="en-AU"/>
              <a:t>We ask this through Christ our Lord.</a:t>
            </a:r>
          </a:p>
          <a:p>
            <a:endParaRPr lang="en-AU"/>
          </a:p>
          <a:p>
            <a:r>
              <a:rPr lang="en-AU" b="1"/>
              <a:t>All:</a:t>
            </a:r>
            <a:r>
              <a:rPr lang="en-AU"/>
              <a:t> Amen.</a:t>
            </a:r>
          </a:p>
          <a:p>
            <a:endParaRPr lang="en-AU"/>
          </a:p>
          <a:p>
            <a:endParaRPr lang="en-AU"/>
          </a:p>
        </p:txBody>
      </p:sp>
      <p:sp>
        <p:nvSpPr>
          <p:cNvPr id="4" name="Slide Number Placeholder 3"/>
          <p:cNvSpPr>
            <a:spLocks noGrp="1"/>
          </p:cNvSpPr>
          <p:nvPr>
            <p:ph type="sldNum" sz="quarter" idx="5"/>
          </p:nvPr>
        </p:nvSpPr>
        <p:spPr/>
        <p:txBody>
          <a:bodyPr/>
          <a:lstStyle/>
          <a:p>
            <a:pPr defTabSz="915589">
              <a:defRPr/>
            </a:pPr>
            <a:fld id="{5C73BDFC-0D35-3B42-9F8E-C74498F5BC9E}" type="slidenum">
              <a:rPr lang="en-US">
                <a:solidFill>
                  <a:prstClr val="black"/>
                </a:solidFill>
                <a:latin typeface="Aptos" panose="02110004020202020204"/>
              </a:rPr>
              <a:pPr defTabSz="915589">
                <a:defRPr/>
              </a:pPr>
              <a:t>13</a:t>
            </a:fld>
            <a:endParaRPr lang="en-US">
              <a:solidFill>
                <a:prstClr val="black"/>
              </a:solidFill>
              <a:latin typeface="Aptos" panose="02110004020202020204"/>
            </a:endParaRPr>
          </a:p>
        </p:txBody>
      </p:sp>
    </p:spTree>
    <p:extLst>
      <p:ext uri="{BB962C8B-B14F-4D97-AF65-F5344CB8AC3E}">
        <p14:creationId xmlns:p14="http://schemas.microsoft.com/office/powerpoint/2010/main" val="29277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9A0C185-A60C-47EA-9349-8675463FDEF0}" type="slidenum">
              <a:rPr lang="en-AU" smtClean="0"/>
              <a:t>14</a:t>
            </a:fld>
            <a:endParaRPr lang="en-AU"/>
          </a:p>
        </p:txBody>
      </p:sp>
    </p:spTree>
    <p:extLst>
      <p:ext uri="{BB962C8B-B14F-4D97-AF65-F5344CB8AC3E}">
        <p14:creationId xmlns:p14="http://schemas.microsoft.com/office/powerpoint/2010/main" val="1570253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15</a:t>
            </a:fld>
            <a:endParaRPr lang="en-AU"/>
          </a:p>
        </p:txBody>
      </p:sp>
    </p:spTree>
    <p:extLst>
      <p:ext uri="{BB962C8B-B14F-4D97-AF65-F5344CB8AC3E}">
        <p14:creationId xmlns:p14="http://schemas.microsoft.com/office/powerpoint/2010/main" val="1651533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r>
              <a:rPr lang="en-AU"/>
              <a:t>Strategic Directions: BCE Strategic Plan 2025 – 2027 Strategic Outcome “Deepen Understanding of the Catholic Christian Tradition for all”</a:t>
            </a:r>
          </a:p>
          <a:p>
            <a:endParaRPr lang="en-AU"/>
          </a:p>
          <a:p>
            <a:r>
              <a:rPr lang="en-AU"/>
              <a:t>Education Strategy: Connect with the Catholic Identity Framework to promote &amp; strengthen the formation  of staff</a:t>
            </a:r>
          </a:p>
        </p:txBody>
      </p:sp>
      <p:sp>
        <p:nvSpPr>
          <p:cNvPr id="4" name="Slide Number Placeholder 3"/>
          <p:cNvSpPr>
            <a:spLocks noGrp="1"/>
          </p:cNvSpPr>
          <p:nvPr>
            <p:ph type="sldNum" sz="quarter" idx="5"/>
          </p:nvPr>
        </p:nvSpPr>
        <p:spPr/>
        <p:txBody>
          <a:bodyPr/>
          <a:lstStyle/>
          <a:p>
            <a:fld id="{E3D8239E-A1BD-4DB9-AA56-F3441A78E572}" type="slidenum">
              <a:rPr lang="en-AU" smtClean="0"/>
              <a:t>16</a:t>
            </a:fld>
            <a:endParaRPr lang="en-AU"/>
          </a:p>
        </p:txBody>
      </p:sp>
    </p:spTree>
    <p:extLst>
      <p:ext uri="{BB962C8B-B14F-4D97-AF65-F5344CB8AC3E}">
        <p14:creationId xmlns:p14="http://schemas.microsoft.com/office/powerpoint/2010/main" val="3019001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915C3-42F4-CDCD-B6BD-51A7BA278F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A6455-1A6F-C94A-64D7-A97625FACA5C}"/>
              </a:ext>
            </a:extLst>
          </p:cNvPr>
          <p:cNvSpPr>
            <a:spLocks noGrp="1" noRot="1" noChangeAspect="1"/>
          </p:cNvSpPr>
          <p:nvPr>
            <p:ph type="sldImg"/>
          </p:nvPr>
        </p:nvSpPr>
        <p:spPr/>
        <p:txBody>
          <a:bodyPr/>
          <a:lstStyle/>
          <a:p>
            <a:endParaRPr lang="en-AU"/>
          </a:p>
        </p:txBody>
      </p:sp>
      <p:sp>
        <p:nvSpPr>
          <p:cNvPr id="3" name="Notes Placeholder 2">
            <a:extLst>
              <a:ext uri="{FF2B5EF4-FFF2-40B4-BE49-F238E27FC236}">
                <a16:creationId xmlns:a16="http://schemas.microsoft.com/office/drawing/2014/main" id="{0C403067-82BF-0A1A-000E-25598F227AE0}"/>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09392349-22D6-61E7-09ED-2D1777A89584}"/>
              </a:ext>
            </a:extLst>
          </p:cNvPr>
          <p:cNvSpPr>
            <a:spLocks noGrp="1"/>
          </p:cNvSpPr>
          <p:nvPr>
            <p:ph type="sldNum" sz="quarter" idx="5"/>
          </p:nvPr>
        </p:nvSpPr>
        <p:spPr/>
        <p:txBody>
          <a:bodyPr/>
          <a:lstStyle/>
          <a:p>
            <a:fld id="{E3D8239E-A1BD-4DB9-AA56-F3441A78E572}" type="slidenum">
              <a:rPr lang="en-AU" smtClean="0"/>
              <a:t>20</a:t>
            </a:fld>
            <a:endParaRPr lang="en-AU"/>
          </a:p>
        </p:txBody>
      </p:sp>
    </p:spTree>
    <p:extLst>
      <p:ext uri="{BB962C8B-B14F-4D97-AF65-F5344CB8AC3E}">
        <p14:creationId xmlns:p14="http://schemas.microsoft.com/office/powerpoint/2010/main" val="4038493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you gain greater awareness of professional discussions about Religious Education you will hear many terms that will fit somewhere along a continuum between ‘Religious Instruction’ and ‘Faith Sharing’ . </a:t>
            </a:r>
          </a:p>
          <a:p>
            <a:r>
              <a:rPr lang="en-US"/>
              <a:t>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21</a:t>
            </a:fld>
            <a:endParaRPr lang="en-AU"/>
          </a:p>
        </p:txBody>
      </p:sp>
    </p:spTree>
    <p:extLst>
      <p:ext uri="{BB962C8B-B14F-4D97-AF65-F5344CB8AC3E}">
        <p14:creationId xmlns:p14="http://schemas.microsoft.com/office/powerpoint/2010/main" val="8418575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Throughout the schools of the Archdiocese of Brisbane the following approaches have been evident: The Catechism Approach</a:t>
            </a:r>
          </a:p>
          <a:p>
            <a:r>
              <a:rPr lang="en-US"/>
              <a:t>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22</a:t>
            </a:fld>
            <a:endParaRPr lang="en-AU"/>
          </a:p>
        </p:txBody>
      </p:sp>
    </p:spTree>
    <p:extLst>
      <p:ext uri="{BB962C8B-B14F-4D97-AF65-F5344CB8AC3E}">
        <p14:creationId xmlns:p14="http://schemas.microsoft.com/office/powerpoint/2010/main" val="1999013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In</a:t>
            </a:r>
            <a:r>
              <a:rPr lang="en-AU" baseline="0"/>
              <a:t> the centuries following</a:t>
            </a:r>
            <a:r>
              <a:rPr lang="en-AU"/>
              <a:t> the invention of the printing press, various councils of Bishops developed</a:t>
            </a:r>
            <a:r>
              <a:rPr lang="en-AU" baseline="0"/>
              <a:t> printed ‘Catechisms’ that became text books for use in Religious Education. Some very well known ones were a </a:t>
            </a:r>
            <a:r>
              <a:rPr lang="en-AU">
                <a:effectLst/>
              </a:rPr>
              <a:t>1775 catechism by Archbishop Butler from Ireland and the Baltimore Catechism from the USA</a:t>
            </a:r>
            <a:r>
              <a:rPr lang="en-AU" baseline="0">
                <a:effectLst/>
              </a:rPr>
              <a:t> which was in use from 1885 – 1960s. </a:t>
            </a:r>
            <a:endParaRPr lang="en-AU" baseline="0"/>
          </a:p>
          <a:p>
            <a:r>
              <a:rPr lang="en-AU" baseline="0"/>
              <a:t>The pedagogy was the same as for all learning – Rote Learning and the use of memory. </a:t>
            </a:r>
          </a:p>
          <a:p>
            <a:r>
              <a:rPr lang="en-AU" baseline="0"/>
              <a:t>(I have memories of my grandmother saying to us as children, “go and learn your Catechism”.)</a:t>
            </a:r>
          </a:p>
          <a:p>
            <a:r>
              <a:rPr lang="en-AU"/>
              <a:t> In practice the classroom diet of catechism question and answer was often supplemented by stories, anecdotes and examples and by material drawn from the devotional life and religious practices of the Catholic tradition at the time. The study of scripture did not figure prominently in the catechism approach. </a:t>
            </a:r>
          </a:p>
        </p:txBody>
      </p:sp>
      <p:sp>
        <p:nvSpPr>
          <p:cNvPr id="4" name="Slide Number Placeholder 3"/>
          <p:cNvSpPr>
            <a:spLocks noGrp="1"/>
          </p:cNvSpPr>
          <p:nvPr>
            <p:ph type="sldNum" sz="quarter" idx="10"/>
          </p:nvPr>
        </p:nvSpPr>
        <p:spPr/>
        <p:txBody>
          <a:bodyPr/>
          <a:lstStyle/>
          <a:p>
            <a:fld id="{31BD70AF-6F53-9043-AB5B-6C563DC85C86}" type="slidenum">
              <a:rPr lang="en-US" smtClean="0"/>
              <a:t>23</a:t>
            </a:fld>
            <a:endParaRPr lang="en-US"/>
          </a:p>
        </p:txBody>
      </p:sp>
    </p:spTree>
    <p:extLst>
      <p:ext uri="{BB962C8B-B14F-4D97-AF65-F5344CB8AC3E}">
        <p14:creationId xmlns:p14="http://schemas.microsoft.com/office/powerpoint/2010/main" val="997680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Apologetics Approach</a:t>
            </a:r>
          </a:p>
          <a:p>
            <a:r>
              <a:rPr lang="en-US"/>
              <a:t>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24</a:t>
            </a:fld>
            <a:endParaRPr lang="en-AU"/>
          </a:p>
        </p:txBody>
      </p:sp>
    </p:spTree>
    <p:extLst>
      <p:ext uri="{BB962C8B-B14F-4D97-AF65-F5344CB8AC3E}">
        <p14:creationId xmlns:p14="http://schemas.microsoft.com/office/powerpoint/2010/main" val="38560592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Christian Apologetics is the field dedicated to explaining and defending the truths of the Christian faith, addressing both the reasons why believers hold their convictions and the questions or objections posed by skeptics. The term “apologetics” comes from the Greek word apologia, meaning a “defense” or “answer.”  The ultimate aim is to remove intellectual stumbling blocks and invite people into deeper understanding, rather than to “win arguments” merely for the sake of victory. </a:t>
            </a:r>
            <a:r>
              <a:rPr lang="en-AU" sz="1200" kern="1200">
                <a:solidFill>
                  <a:schemeClr val="tx1"/>
                </a:solidFill>
                <a:effectLst/>
                <a:latin typeface="+mn-lt"/>
                <a:ea typeface="+mn-ea"/>
                <a:cs typeface="+mn-cs"/>
              </a:rPr>
              <a:t>Apologetics focuses on providing the Catholic believer with the knowledge and skill to argue in favour of Catholic beliefs and practices and defend them from sceptics hostile to the Catholic faith. The apologetics approach assumed a Catholic tradition based upon faith and reason and able to be defended using reasoned argument. </a:t>
            </a:r>
            <a:endParaRPr lang="en-AU" baseline="0">
              <a:effectLst/>
            </a:endParaRPr>
          </a:p>
        </p:txBody>
      </p:sp>
      <p:sp>
        <p:nvSpPr>
          <p:cNvPr id="4" name="Slide Number Placeholder 3"/>
          <p:cNvSpPr>
            <a:spLocks noGrp="1"/>
          </p:cNvSpPr>
          <p:nvPr>
            <p:ph type="sldNum" sz="quarter" idx="10"/>
          </p:nvPr>
        </p:nvSpPr>
        <p:spPr/>
        <p:txBody>
          <a:bodyPr/>
          <a:lstStyle/>
          <a:p>
            <a:fld id="{31BD70AF-6F53-9043-AB5B-6C563DC85C86}" type="slidenum">
              <a:rPr lang="en-US" smtClean="0"/>
              <a:t>25</a:t>
            </a:fld>
            <a:endParaRPr lang="en-US"/>
          </a:p>
        </p:txBody>
      </p:sp>
    </p:spTree>
    <p:extLst>
      <p:ext uri="{BB962C8B-B14F-4D97-AF65-F5344CB8AC3E}">
        <p14:creationId xmlns:p14="http://schemas.microsoft.com/office/powerpoint/2010/main" val="1684008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27</a:t>
            </a:fld>
            <a:endParaRPr lang="en-AU"/>
          </a:p>
        </p:txBody>
      </p:sp>
    </p:spTree>
    <p:extLst>
      <p:ext uri="{BB962C8B-B14F-4D97-AF65-F5344CB8AC3E}">
        <p14:creationId xmlns:p14="http://schemas.microsoft.com/office/powerpoint/2010/main" val="11946138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These were text books</a:t>
            </a:r>
            <a:r>
              <a:rPr lang="en-AU" baseline="0"/>
              <a:t> in Brisbane primary schools in the 1960s. </a:t>
            </a:r>
            <a:r>
              <a:rPr lang="en-US" sz="1200" kern="1200">
                <a:solidFill>
                  <a:schemeClr val="tx1"/>
                </a:solidFill>
                <a:effectLst/>
                <a:latin typeface="+mn-lt"/>
                <a:ea typeface="+mn-ea"/>
                <a:cs typeface="+mn-cs"/>
              </a:rPr>
              <a:t>The word kerygma is related to Greek words in the New Testament that mean to cry or proclaim as a herald. Kerygma is about the proclamation or announcement of the Good News of Jesus Christ.  The kerygmatic approach was given impetus by advances in biblical scholarship in the twentieth century. Vatican II </a:t>
            </a:r>
            <a:r>
              <a:rPr lang="en-US" sz="1200" kern="1200" err="1">
                <a:solidFill>
                  <a:schemeClr val="tx1"/>
                </a:solidFill>
                <a:effectLst/>
                <a:latin typeface="+mn-lt"/>
                <a:ea typeface="+mn-ea"/>
                <a:cs typeface="+mn-cs"/>
              </a:rPr>
              <a:t>emphasised</a:t>
            </a:r>
            <a:r>
              <a:rPr lang="en-US" sz="1200" kern="1200">
                <a:solidFill>
                  <a:schemeClr val="tx1"/>
                </a:solidFill>
                <a:effectLst/>
                <a:latin typeface="+mn-lt"/>
                <a:ea typeface="+mn-ea"/>
                <a:cs typeface="+mn-cs"/>
              </a:rPr>
              <a:t> the importance of the Bible as the Word of God.  The kerygmatic approach is oriented to the study of material from the Bible.  The focus of the approach is on salvation history which reaches its fulfilment in the life, death and resurrection of Jesus Christ.  Those who taught the kerygmatic approach typically linked their lesson with the Word of God proclaimed at each Sunday liturgy throughout the cycle of seasons of the liturgical year.  Often one or more lessons during the week focused on the Gospel for the Mass of the coming Sunday</a:t>
            </a:r>
            <a:endParaRPr lang="en-AU"/>
          </a:p>
        </p:txBody>
      </p:sp>
      <p:sp>
        <p:nvSpPr>
          <p:cNvPr id="4" name="Slide Number Placeholder 3"/>
          <p:cNvSpPr>
            <a:spLocks noGrp="1"/>
          </p:cNvSpPr>
          <p:nvPr>
            <p:ph type="sldNum" sz="quarter" idx="10"/>
          </p:nvPr>
        </p:nvSpPr>
        <p:spPr/>
        <p:txBody>
          <a:bodyPr/>
          <a:lstStyle/>
          <a:p>
            <a:fld id="{31BD70AF-6F53-9043-AB5B-6C563DC85C86}" type="slidenum">
              <a:rPr lang="en-US" smtClean="0"/>
              <a:t>28</a:t>
            </a:fld>
            <a:endParaRPr lang="en-US"/>
          </a:p>
        </p:txBody>
      </p:sp>
    </p:spTree>
    <p:extLst>
      <p:ext uri="{BB962C8B-B14F-4D97-AF65-F5344CB8AC3E}">
        <p14:creationId xmlns:p14="http://schemas.microsoft.com/office/powerpoint/2010/main" val="36844607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Throughout the schools of the Archdiocese of Brisbane the following approaches have been evident</a:t>
            </a:r>
          </a:p>
          <a:p>
            <a:r>
              <a:rPr lang="en-US"/>
              <a:t>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29</a:t>
            </a:fld>
            <a:endParaRPr lang="en-AU"/>
          </a:p>
        </p:txBody>
      </p:sp>
    </p:spTree>
    <p:extLst>
      <p:ext uri="{BB962C8B-B14F-4D97-AF65-F5344CB8AC3E}">
        <p14:creationId xmlns:p14="http://schemas.microsoft.com/office/powerpoint/2010/main" val="16041861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The life-centred experiential approach</a:t>
            </a:r>
            <a:r>
              <a:rPr lang="en-AU" baseline="0"/>
              <a:t> was about making religion relevant to the lives of young people. This was really big in the 1970s and is characterised by bean bags and folk masses. </a:t>
            </a:r>
          </a:p>
          <a:p>
            <a:r>
              <a:rPr lang="en-AU" baseline="0"/>
              <a:t>This was a catechetical approach that began with the life experience of the young people… This was a direct outcome of Vatican II - </a:t>
            </a:r>
            <a:r>
              <a:rPr lang="en-AU" sz="1200" b="0" i="0" kern="1200">
                <a:solidFill>
                  <a:schemeClr val="tx1"/>
                </a:solidFill>
                <a:effectLst/>
                <a:latin typeface="+mn-lt"/>
                <a:ea typeface="+mn-ea"/>
                <a:cs typeface="+mn-cs"/>
              </a:rPr>
              <a:t>experiential approach was about recognising that the Church continues to be a witness to revelation mediated through human experience. </a:t>
            </a:r>
            <a:endParaRPr lang="en-AU" baseline="0"/>
          </a:p>
          <a:p>
            <a:r>
              <a:rPr lang="en-AU" baseline="0"/>
              <a:t>This approach often lacked academic rigor - </a:t>
            </a:r>
          </a:p>
          <a:p>
            <a:r>
              <a:rPr lang="en-AU" baseline="0"/>
              <a:t> </a:t>
            </a:r>
            <a:endParaRPr lang="en-AU"/>
          </a:p>
        </p:txBody>
      </p:sp>
      <p:sp>
        <p:nvSpPr>
          <p:cNvPr id="4" name="Slide Number Placeholder 3"/>
          <p:cNvSpPr>
            <a:spLocks noGrp="1"/>
          </p:cNvSpPr>
          <p:nvPr>
            <p:ph type="sldNum" sz="quarter" idx="10"/>
          </p:nvPr>
        </p:nvSpPr>
        <p:spPr/>
        <p:txBody>
          <a:bodyPr/>
          <a:lstStyle/>
          <a:p>
            <a:fld id="{31BD70AF-6F53-9043-AB5B-6C563DC85C86}" type="slidenum">
              <a:rPr lang="en-US" smtClean="0"/>
              <a:t>30</a:t>
            </a:fld>
            <a:endParaRPr lang="en-US"/>
          </a:p>
        </p:txBody>
      </p:sp>
    </p:spTree>
    <p:extLst>
      <p:ext uri="{BB962C8B-B14F-4D97-AF65-F5344CB8AC3E}">
        <p14:creationId xmlns:p14="http://schemas.microsoft.com/office/powerpoint/2010/main" val="38837840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Throughout the schools of the Archdiocese of Brisbane the following approaches have been evident</a:t>
            </a:r>
          </a:p>
          <a:p>
            <a:r>
              <a:rPr lang="en-US"/>
              <a:t>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31</a:t>
            </a:fld>
            <a:endParaRPr lang="en-AU"/>
          </a:p>
        </p:txBody>
      </p:sp>
    </p:spTree>
    <p:extLst>
      <p:ext uri="{BB962C8B-B14F-4D97-AF65-F5344CB8AC3E}">
        <p14:creationId xmlns:p14="http://schemas.microsoft.com/office/powerpoint/2010/main" val="25206145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Phenomenology gave the Study</a:t>
            </a:r>
            <a:r>
              <a:rPr lang="en-AU" baseline="0" dirty="0"/>
              <a:t> of Religion some academic Rigor. It was based on the work of Ninian Smart who was a pioneer of secular religious studies at universities.</a:t>
            </a:r>
          </a:p>
          <a:p>
            <a:pPr defTabSz="457794">
              <a:defRPr/>
            </a:pPr>
            <a:r>
              <a:rPr lang="en-AU" baseline="0" dirty="0"/>
              <a:t>Ninian Smart identified seven dimensions of Religions and used this framework to study world religions.</a:t>
            </a:r>
            <a:endParaRPr lang="en-AU" dirty="0"/>
          </a:p>
          <a:p>
            <a:endParaRPr lang="en-AU" baseline="0" dirty="0"/>
          </a:p>
          <a:p>
            <a:endParaRPr lang="en-AU" baseline="0" dirty="0"/>
          </a:p>
          <a:p>
            <a:r>
              <a:rPr lang="en-AU" baseline="0" dirty="0"/>
              <a:t>Sometimes this study of religions from the ‘outside’ gives an inaccurate portrayal – each religion contains a very large variety of opinions and beliefs. </a:t>
            </a:r>
          </a:p>
          <a:p>
            <a:endParaRPr lang="en-AU" baseline="0" dirty="0"/>
          </a:p>
        </p:txBody>
      </p:sp>
      <p:sp>
        <p:nvSpPr>
          <p:cNvPr id="4" name="Slide Number Placeholder 3"/>
          <p:cNvSpPr>
            <a:spLocks noGrp="1"/>
          </p:cNvSpPr>
          <p:nvPr>
            <p:ph type="sldNum" sz="quarter" idx="10"/>
          </p:nvPr>
        </p:nvSpPr>
        <p:spPr/>
        <p:txBody>
          <a:bodyPr/>
          <a:lstStyle/>
          <a:p>
            <a:fld id="{31BD70AF-6F53-9043-AB5B-6C563DC85C86}" type="slidenum">
              <a:rPr lang="en-US" smtClean="0"/>
              <a:t>32</a:t>
            </a:fld>
            <a:endParaRPr lang="en-US"/>
          </a:p>
        </p:txBody>
      </p:sp>
    </p:spTree>
    <p:extLst>
      <p:ext uri="{BB962C8B-B14F-4D97-AF65-F5344CB8AC3E}">
        <p14:creationId xmlns:p14="http://schemas.microsoft.com/office/powerpoint/2010/main" val="447183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33</a:t>
            </a:fld>
            <a:endParaRPr lang="en-AU"/>
          </a:p>
        </p:txBody>
      </p:sp>
    </p:spTree>
    <p:extLst>
      <p:ext uri="{BB962C8B-B14F-4D97-AF65-F5344CB8AC3E}">
        <p14:creationId xmlns:p14="http://schemas.microsoft.com/office/powerpoint/2010/main" val="3524997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t>
            </a:r>
            <a:r>
              <a:rPr lang="en-US" err="1"/>
              <a:t>reconceptualist</a:t>
            </a:r>
            <a:r>
              <a:rPr lang="en-US"/>
              <a:t> approach came about as a result of the efforts by religious educators to reconceive or rethink ways in which classroom religion in schools is most effectively understood and implemented in a contemporary multicultural and multi-faith world.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35</a:t>
            </a:fld>
            <a:endParaRPr lang="en-AU"/>
          </a:p>
        </p:txBody>
      </p:sp>
    </p:spTree>
    <p:extLst>
      <p:ext uri="{BB962C8B-B14F-4D97-AF65-F5344CB8AC3E}">
        <p14:creationId xmlns:p14="http://schemas.microsoft.com/office/powerpoint/2010/main" val="4279054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5589">
              <a:defRPr/>
            </a:pPr>
            <a:r>
              <a:rPr lang="en-AU" sz="1000" b="1" i="1">
                <a:solidFill>
                  <a:prstClr val="black"/>
                </a:solidFill>
              </a:rPr>
              <a:t>A </a:t>
            </a:r>
            <a:r>
              <a:rPr lang="en-AU" sz="1000" b="1" i="1" err="1">
                <a:solidFill>
                  <a:prstClr val="black"/>
                </a:solidFill>
              </a:rPr>
              <a:t>Reconceptualist</a:t>
            </a:r>
            <a:r>
              <a:rPr lang="en-AU" sz="1000" b="1" i="1">
                <a:solidFill>
                  <a:prstClr val="black"/>
                </a:solidFill>
              </a:rPr>
              <a:t> Approach </a:t>
            </a:r>
            <a:r>
              <a:rPr lang="en-AU" sz="1000">
                <a:solidFill>
                  <a:prstClr val="black"/>
                </a:solidFill>
              </a:rPr>
              <a:t> to RE in schools is elaborated and nuanced in a variety of ways in the work of a number of scholars. Key insights include:</a:t>
            </a:r>
          </a:p>
          <a:p>
            <a:pPr defTabSz="915589">
              <a:defRPr/>
            </a:pPr>
            <a:endParaRPr lang="en-AU" sz="1000" b="1" i="1">
              <a:solidFill>
                <a:prstClr val="black"/>
              </a:solidFill>
            </a:endParaRPr>
          </a:p>
          <a:p>
            <a:pPr defTabSz="915589">
              <a:defRPr/>
            </a:pPr>
            <a:r>
              <a:rPr lang="en-AU" sz="1000" b="1" i="1">
                <a:solidFill>
                  <a:prstClr val="black"/>
                </a:solidFill>
              </a:rPr>
              <a:t>Marisa Crawford and</a:t>
            </a:r>
            <a:r>
              <a:rPr lang="en-AU" sz="1000">
                <a:solidFill>
                  <a:prstClr val="black"/>
                </a:solidFill>
              </a:rPr>
              <a:t> </a:t>
            </a:r>
            <a:r>
              <a:rPr lang="en-AU" sz="1000" b="1" i="1">
                <a:solidFill>
                  <a:prstClr val="black"/>
                </a:solidFill>
              </a:rPr>
              <a:t>Graham Rossiter</a:t>
            </a:r>
            <a:r>
              <a:rPr lang="en-AU" sz="1000">
                <a:solidFill>
                  <a:prstClr val="black"/>
                </a:solidFill>
              </a:rPr>
              <a:t> :</a:t>
            </a:r>
          </a:p>
          <a:p>
            <a:pPr marL="171673" indent="-171673" defTabSz="915589">
              <a:buFont typeface="Arial" pitchFamily="34" charset="0"/>
              <a:buChar char="•"/>
              <a:defRPr/>
            </a:pPr>
            <a:r>
              <a:rPr lang="en-AU" sz="1000">
                <a:solidFill>
                  <a:prstClr val="black"/>
                </a:solidFill>
              </a:rPr>
              <a:t>approaches to Religious Education that align with approaches in related curriculum areas are likely to be more educationally effective in a school context.</a:t>
            </a:r>
          </a:p>
          <a:p>
            <a:pPr marL="171673" indent="-171673" defTabSz="915589">
              <a:buFont typeface="Arial" pitchFamily="34" charset="0"/>
              <a:buChar char="•"/>
              <a:defRPr/>
            </a:pPr>
            <a:r>
              <a:rPr lang="en-AU" sz="1000">
                <a:solidFill>
                  <a:prstClr val="black"/>
                </a:solidFill>
              </a:rPr>
              <a:t>Religious education needs to be academically challenging from Year 1 to year 12; RE in primary school needs to keep pace with the level of critical pedagogy and critical content that pupils normally experience in other learning areas</a:t>
            </a:r>
          </a:p>
          <a:p>
            <a:pPr marL="171673" indent="-171673" defTabSz="915589">
              <a:buFont typeface="Arial" pitchFamily="34" charset="0"/>
              <a:buChar char="•"/>
              <a:defRPr/>
            </a:pPr>
            <a:r>
              <a:rPr lang="en-AU" sz="1000">
                <a:solidFill>
                  <a:prstClr val="black"/>
                </a:solidFill>
              </a:rPr>
              <a:t>The approach to studying the religious tradition needs more problem-posing content and a critical, student centred, research-oriented pedagogy</a:t>
            </a:r>
          </a:p>
          <a:p>
            <a:pPr defTabSz="915589">
              <a:defRPr/>
            </a:pPr>
            <a:r>
              <a:rPr lang="en-AU" sz="1000" b="1" i="1">
                <a:solidFill>
                  <a:prstClr val="black"/>
                </a:solidFill>
              </a:rPr>
              <a:t>Gabriel Moran:</a:t>
            </a:r>
          </a:p>
          <a:p>
            <a:pPr defTabSz="915589">
              <a:defRPr/>
            </a:pPr>
            <a:r>
              <a:rPr lang="en-AU" sz="1000">
                <a:solidFill>
                  <a:prstClr val="black"/>
                </a:solidFill>
              </a:rPr>
              <a:t> “Endless talk about Christianity is not religious education. What deserves that title is teaching people religion with all the breadth and depth of intellectual excitement one is capable of – and teaching people to be religious with all the particularity of the verbal and non-verbal symbols that place us on the way.” </a:t>
            </a:r>
          </a:p>
          <a:p>
            <a:pPr defTabSz="915589">
              <a:defRPr/>
            </a:pPr>
            <a:endParaRPr lang="en-AU" sz="1000" b="1" i="1">
              <a:solidFill>
                <a:prstClr val="black"/>
              </a:solidFill>
            </a:endParaRPr>
          </a:p>
          <a:p>
            <a:pPr defTabSz="915589">
              <a:defRPr/>
            </a:pPr>
            <a:r>
              <a:rPr lang="en-AU" sz="1000" b="1" i="1">
                <a:solidFill>
                  <a:prstClr val="black"/>
                </a:solidFill>
              </a:rPr>
              <a:t>Yoran Harpaz: Teaching and Learning in a Community of Thinking 2005</a:t>
            </a:r>
          </a:p>
          <a:p>
            <a:pPr defTabSz="915589">
              <a:defRPr/>
            </a:pPr>
            <a:r>
              <a:rPr lang="en-AU" sz="1000" b="1" i="1">
                <a:solidFill>
                  <a:prstClr val="black"/>
                </a:solidFill>
              </a:rPr>
              <a:t>(Director, Mandel School of Educational Leadership, Jerusalem)</a:t>
            </a:r>
          </a:p>
          <a:p>
            <a:pPr marL="171673" indent="-171673" defTabSz="915589">
              <a:buFont typeface="Arial" pitchFamily="34" charset="0"/>
              <a:buChar char="•"/>
              <a:defRPr/>
            </a:pPr>
            <a:r>
              <a:rPr lang="en-AU" sz="1000">
                <a:solidFill>
                  <a:prstClr val="black"/>
                </a:solidFill>
              </a:rPr>
              <a:t>the ability to pose questions to understand ourselves and our world lies at the heart of what it means to be authentically human.</a:t>
            </a:r>
          </a:p>
          <a:p>
            <a:pPr marL="171673" indent="-171673" defTabSz="915589">
              <a:buFont typeface="Arial" pitchFamily="34" charset="0"/>
              <a:buChar char="•"/>
              <a:defRPr/>
            </a:pPr>
            <a:r>
              <a:rPr lang="en-AU" sz="1000">
                <a:solidFill>
                  <a:prstClr val="black"/>
                </a:solidFill>
              </a:rPr>
              <a:t>sees in many schools what he calls an ‘answering pedagogy’ where the underlying assumption is that knowledgeable teachers are asking ignorant students questions that are largely examining student recall rather than stimulating the genuine exploration of problems and issues </a:t>
            </a:r>
          </a:p>
          <a:p>
            <a:endParaRPr lang="en-AU"/>
          </a:p>
        </p:txBody>
      </p:sp>
      <p:sp>
        <p:nvSpPr>
          <p:cNvPr id="4" name="Slide Number Placeholder 3"/>
          <p:cNvSpPr>
            <a:spLocks noGrp="1"/>
          </p:cNvSpPr>
          <p:nvPr>
            <p:ph type="sldNum" sz="quarter" idx="10"/>
          </p:nvPr>
        </p:nvSpPr>
        <p:spPr/>
        <p:txBody>
          <a:bodyPr/>
          <a:lstStyle/>
          <a:p>
            <a:fld id="{8F7ED771-F767-462C-A9D8-F754D0DFAD42}" type="slidenum">
              <a:rPr lang="en-AU" smtClean="0">
                <a:solidFill>
                  <a:prstClr val="black"/>
                </a:solidFill>
              </a:rPr>
              <a:pPr/>
              <a:t>36</a:t>
            </a:fld>
            <a:endParaRPr lang="en-AU">
              <a:solidFill>
                <a:prstClr val="black"/>
              </a:solidFill>
            </a:endParaRPr>
          </a:p>
        </p:txBody>
      </p:sp>
    </p:spTree>
    <p:extLst>
      <p:ext uri="{BB962C8B-B14F-4D97-AF65-F5344CB8AC3E}">
        <p14:creationId xmlns:p14="http://schemas.microsoft.com/office/powerpoint/2010/main" val="36257783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Classroom teaching of religion and the religious life of the school.</a:t>
            </a:r>
          </a:p>
          <a:p>
            <a:r>
              <a:rPr lang="en-US"/>
              <a:t>Classroom – teaching about religion</a:t>
            </a:r>
          </a:p>
          <a:p>
            <a:r>
              <a:rPr lang="en-US"/>
              <a:t>Also inviting our students to experience how to be religious in a Catholic way – teaching them how to pray, how to participate respectfully in the liturgy of the Catholic Church, how to participate meaningfully in social action and justice activities.</a:t>
            </a:r>
          </a:p>
          <a:p>
            <a:endParaRPr lang="en-US"/>
          </a:p>
          <a:p>
            <a:r>
              <a:rPr lang="en-US"/>
              <a:t>Important to know what you are doing when you are doing it.</a:t>
            </a:r>
            <a:endParaRPr lang="en-AU"/>
          </a:p>
        </p:txBody>
      </p:sp>
      <p:sp>
        <p:nvSpPr>
          <p:cNvPr id="4" name="Slide Number Placeholder 3"/>
          <p:cNvSpPr>
            <a:spLocks noGrp="1"/>
          </p:cNvSpPr>
          <p:nvPr>
            <p:ph type="sldNum" sz="quarter" idx="10"/>
          </p:nvPr>
        </p:nvSpPr>
        <p:spPr/>
        <p:txBody>
          <a:bodyPr/>
          <a:lstStyle/>
          <a:p>
            <a:fld id="{31BD70AF-6F53-9043-AB5B-6C563DC85C86}" type="slidenum">
              <a:rPr lang="en-US" smtClean="0"/>
              <a:t>37</a:t>
            </a:fld>
            <a:endParaRPr lang="en-US"/>
          </a:p>
        </p:txBody>
      </p:sp>
    </p:spTree>
    <p:extLst>
      <p:ext uri="{BB962C8B-B14F-4D97-AF65-F5344CB8AC3E}">
        <p14:creationId xmlns:p14="http://schemas.microsoft.com/office/powerpoint/2010/main" val="32464946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57794">
              <a:defRPr/>
            </a:pPr>
            <a:r>
              <a:rPr lang="en-AU"/>
              <a:t>Catholic Education Commission of Victoria (CECV) and the Faculty of Theology and Religious Studies at the </a:t>
            </a:r>
          </a:p>
          <a:p>
            <a:pPr defTabSz="457794">
              <a:defRPr/>
            </a:pPr>
            <a:r>
              <a:rPr lang="en-AU"/>
              <a:t>Catholic University of Leuven, Belgium – Enhancing Catholic Schools Identity Project</a:t>
            </a:r>
          </a:p>
          <a:p>
            <a:pPr defTabSz="457794">
              <a:defRPr/>
            </a:pPr>
            <a:r>
              <a:rPr lang="en-AU"/>
              <a:t>The surveys provide data for both schools and system as well as recommendations for school communities </a:t>
            </a:r>
          </a:p>
        </p:txBody>
      </p:sp>
      <p:sp>
        <p:nvSpPr>
          <p:cNvPr id="4" name="Slide Number Placeholder 3"/>
          <p:cNvSpPr>
            <a:spLocks noGrp="1"/>
          </p:cNvSpPr>
          <p:nvPr>
            <p:ph type="sldNum" sz="quarter" idx="10"/>
          </p:nvPr>
        </p:nvSpPr>
        <p:spPr/>
        <p:txBody>
          <a:bodyPr/>
          <a:lstStyle/>
          <a:p>
            <a:fld id="{31BD70AF-6F53-9043-AB5B-6C563DC85C86}" type="slidenum">
              <a:rPr lang="en-US" smtClean="0"/>
              <a:t>38</a:t>
            </a:fld>
            <a:endParaRPr lang="en-US"/>
          </a:p>
        </p:txBody>
      </p:sp>
    </p:spTree>
    <p:extLst>
      <p:ext uri="{BB962C8B-B14F-4D97-AF65-F5344CB8AC3E}">
        <p14:creationId xmlns:p14="http://schemas.microsoft.com/office/powerpoint/2010/main" val="1580862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At this point we will clarify some terms that we will be using today. </a:t>
            </a:r>
          </a:p>
        </p:txBody>
      </p:sp>
      <p:sp>
        <p:nvSpPr>
          <p:cNvPr id="4" name="Slide Number Placeholder 3"/>
          <p:cNvSpPr>
            <a:spLocks noGrp="1"/>
          </p:cNvSpPr>
          <p:nvPr>
            <p:ph type="sldNum" sz="quarter" idx="10"/>
          </p:nvPr>
        </p:nvSpPr>
        <p:spPr/>
        <p:txBody>
          <a:bodyPr/>
          <a:lstStyle/>
          <a:p>
            <a:fld id="{31BD70AF-6F53-9043-AB5B-6C563DC85C86}" type="slidenum">
              <a:rPr lang="en-US" smtClean="0"/>
              <a:t>39</a:t>
            </a:fld>
            <a:endParaRPr lang="en-US"/>
          </a:p>
        </p:txBody>
      </p:sp>
    </p:spTree>
    <p:extLst>
      <p:ext uri="{BB962C8B-B14F-4D97-AF65-F5344CB8AC3E}">
        <p14:creationId xmlns:p14="http://schemas.microsoft.com/office/powerpoint/2010/main" val="22480550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This statue of Jesus by Timothy Schmalz portrays Jesus in our current context as shamefully homeless … </a:t>
            </a:r>
          </a:p>
        </p:txBody>
      </p:sp>
      <p:sp>
        <p:nvSpPr>
          <p:cNvPr id="4" name="Slide Number Placeholder 3"/>
          <p:cNvSpPr>
            <a:spLocks noGrp="1"/>
          </p:cNvSpPr>
          <p:nvPr>
            <p:ph type="sldNum" sz="quarter" idx="5"/>
          </p:nvPr>
        </p:nvSpPr>
        <p:spPr/>
        <p:txBody>
          <a:bodyPr/>
          <a:lstStyle/>
          <a:p>
            <a:pPr defTabSz="915589">
              <a:defRPr/>
            </a:pPr>
            <a:fld id="{31BD70AF-6F53-9043-AB5B-6C563DC85C86}" type="slidenum">
              <a:rPr lang="en-US">
                <a:solidFill>
                  <a:prstClr val="black"/>
                </a:solidFill>
                <a:latin typeface="Calibri"/>
              </a:rPr>
              <a:pPr defTabSz="915589">
                <a:defRPr/>
              </a:pPr>
              <a:t>40</a:t>
            </a:fld>
            <a:endParaRPr lang="en-US">
              <a:solidFill>
                <a:prstClr val="black"/>
              </a:solidFill>
              <a:latin typeface="Calibri"/>
            </a:endParaRPr>
          </a:p>
        </p:txBody>
      </p:sp>
    </p:spTree>
    <p:extLst>
      <p:ext uri="{BB962C8B-B14F-4D97-AF65-F5344CB8AC3E}">
        <p14:creationId xmlns:p14="http://schemas.microsoft.com/office/powerpoint/2010/main" val="3519382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Post Critical Belief is a term comes from the work of a psychologist from the Catholic University of Leuven – it was developed in the 1990s</a:t>
            </a:r>
          </a:p>
          <a:p>
            <a:r>
              <a:rPr lang="en-US"/>
              <a:t>developed in the 1990s by a Leuven psychologist of religion. </a:t>
            </a:r>
          </a:p>
          <a:p>
            <a:endParaRPr lang="en-US"/>
          </a:p>
          <a:p>
            <a:r>
              <a:rPr lang="en-US"/>
              <a:t>Post-critical belief is one of four cognitive belief styles or religious attitudes that result from the combination of two dimensions. Belief (in transcendence) vs disbelief (exclusion of transcendence) and Symbolic vs Literal ways of thinking.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41</a:t>
            </a:fld>
            <a:endParaRPr lang="en-AU"/>
          </a:p>
        </p:txBody>
      </p:sp>
    </p:spTree>
    <p:extLst>
      <p:ext uri="{BB962C8B-B14F-4D97-AF65-F5344CB8AC3E}">
        <p14:creationId xmlns:p14="http://schemas.microsoft.com/office/powerpoint/2010/main" val="10105290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Post-critical belief is a hope for our students as it is in alignment with our vision for Religious Education. </a:t>
            </a:r>
            <a:endParaRPr lang="en-AU"/>
          </a:p>
        </p:txBody>
      </p:sp>
      <p:sp>
        <p:nvSpPr>
          <p:cNvPr id="4" name="Slide Number Placeholder 3"/>
          <p:cNvSpPr>
            <a:spLocks noGrp="1"/>
          </p:cNvSpPr>
          <p:nvPr>
            <p:ph type="sldNum" sz="quarter" idx="5"/>
          </p:nvPr>
        </p:nvSpPr>
        <p:spPr/>
        <p:txBody>
          <a:bodyPr/>
          <a:lstStyle/>
          <a:p>
            <a:fld id="{4CDF2B98-1D04-4338-A9C4-8B61851AD4B5}" type="slidenum">
              <a:rPr lang="en-AU" smtClean="0"/>
              <a:t>42</a:t>
            </a:fld>
            <a:endParaRPr lang="en-AU"/>
          </a:p>
        </p:txBody>
      </p:sp>
    </p:spTree>
    <p:extLst>
      <p:ext uri="{BB962C8B-B14F-4D97-AF65-F5344CB8AC3E}">
        <p14:creationId xmlns:p14="http://schemas.microsoft.com/office/powerpoint/2010/main" val="27242700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2A1F9-FE83-D58E-CB02-7D529E1790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489FFB-945B-5FD8-5992-B2FD4B2114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ACCCB5-78E0-316A-D4C7-0801C9041E65}"/>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45184D2D-50CE-A3E8-7664-333E97C6A8F8}"/>
              </a:ext>
            </a:extLst>
          </p:cNvPr>
          <p:cNvSpPr>
            <a:spLocks noGrp="1"/>
          </p:cNvSpPr>
          <p:nvPr>
            <p:ph type="sldNum" sz="quarter" idx="10"/>
          </p:nvPr>
        </p:nvSpPr>
        <p:spPr/>
        <p:txBody>
          <a:bodyPr/>
          <a:lstStyle/>
          <a:p>
            <a:fld id="{31BD70AF-6F53-9043-AB5B-6C563DC85C86}" type="slidenum">
              <a:rPr lang="en-US" smtClean="0"/>
              <a:t>44</a:t>
            </a:fld>
            <a:endParaRPr lang="en-US"/>
          </a:p>
        </p:txBody>
      </p:sp>
    </p:spTree>
    <p:extLst>
      <p:ext uri="{BB962C8B-B14F-4D97-AF65-F5344CB8AC3E}">
        <p14:creationId xmlns:p14="http://schemas.microsoft.com/office/powerpoint/2010/main" val="39567810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45</a:t>
            </a:fld>
            <a:endParaRPr lang="en-AU"/>
          </a:p>
        </p:txBody>
      </p:sp>
    </p:spTree>
    <p:extLst>
      <p:ext uri="{BB962C8B-B14F-4D97-AF65-F5344CB8AC3E}">
        <p14:creationId xmlns:p14="http://schemas.microsoft.com/office/powerpoint/2010/main" val="28238058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68565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3_Title Slide_GREY">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F8D8A70-A994-448E-9970-0419FF3A6EFE}"/>
              </a:ext>
            </a:extLst>
          </p:cNvPr>
          <p:cNvSpPr>
            <a:spLocks noGrp="1"/>
          </p:cNvSpPr>
          <p:nvPr>
            <p:ph type="ctrTitle"/>
          </p:nvPr>
        </p:nvSpPr>
        <p:spPr>
          <a:xfrm>
            <a:off x="49674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Master title style</a:t>
            </a:r>
            <a:endParaRPr lang="en-AU"/>
          </a:p>
        </p:txBody>
      </p:sp>
      <p:sp>
        <p:nvSpPr>
          <p:cNvPr id="4" name="Subtitle 2">
            <a:extLst>
              <a:ext uri="{FF2B5EF4-FFF2-40B4-BE49-F238E27FC236}">
                <a16:creationId xmlns:a16="http://schemas.microsoft.com/office/drawing/2014/main" id="{A823869D-F54C-4DFB-9EF9-DE462B4F0BE3}"/>
              </a:ext>
            </a:extLst>
          </p:cNvPr>
          <p:cNvSpPr>
            <a:spLocks noGrp="1"/>
          </p:cNvSpPr>
          <p:nvPr>
            <p:ph type="subTitle" idx="1"/>
          </p:nvPr>
        </p:nvSpPr>
        <p:spPr>
          <a:xfrm>
            <a:off x="545805" y="1568499"/>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Tree>
    <p:extLst>
      <p:ext uri="{BB962C8B-B14F-4D97-AF65-F5344CB8AC3E}">
        <p14:creationId xmlns:p14="http://schemas.microsoft.com/office/powerpoint/2010/main" val="492737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5_Title slide banner GRE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9C7ABB-F987-4E02-8862-D2BFF5C8177C}"/>
              </a:ext>
            </a:extLst>
          </p:cNvPr>
          <p:cNvSpPr/>
          <p:nvPr/>
        </p:nvSpPr>
        <p:spPr>
          <a:xfrm>
            <a:off x="0" y="1"/>
            <a:ext cx="12192000" cy="1344706"/>
          </a:xfrm>
          <a:prstGeom prst="rect">
            <a:avLst/>
          </a:prstGeom>
          <a:solidFill>
            <a:srgbClr val="EBE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a:extLst>
              <a:ext uri="{FF2B5EF4-FFF2-40B4-BE49-F238E27FC236}">
                <a16:creationId xmlns:a16="http://schemas.microsoft.com/office/drawing/2014/main" id="{8F65FB03-0202-46EF-A9C9-465E8284D90E}"/>
              </a:ext>
            </a:extLst>
          </p:cNvPr>
          <p:cNvSpPr/>
          <p:nvPr/>
        </p:nvSpPr>
        <p:spPr>
          <a:xfrm>
            <a:off x="0" y="1461247"/>
            <a:ext cx="12192000" cy="5396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1">
            <a:extLst>
              <a:ext uri="{FF2B5EF4-FFF2-40B4-BE49-F238E27FC236}">
                <a16:creationId xmlns:a16="http://schemas.microsoft.com/office/drawing/2014/main" id="{233FE70A-AAC3-4805-86F6-4AB6E71872E8}"/>
              </a:ext>
            </a:extLst>
          </p:cNvPr>
          <p:cNvSpPr>
            <a:spLocks noGrp="1"/>
          </p:cNvSpPr>
          <p:nvPr>
            <p:ph type="ctrTitle" hasCustomPrompt="1"/>
          </p:nvPr>
        </p:nvSpPr>
        <p:spPr>
          <a:xfrm>
            <a:off x="51467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702970"/>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8" name="Rectangle 7">
            <a:extLst>
              <a:ext uri="{FF2B5EF4-FFF2-40B4-BE49-F238E27FC236}">
                <a16:creationId xmlns:a16="http://schemas.microsoft.com/office/drawing/2014/main" id="{FDC282BF-27E8-496C-B147-6B56DBD6742B}"/>
              </a:ext>
            </a:extLst>
          </p:cNvPr>
          <p:cNvSpPr/>
          <p:nvPr/>
        </p:nvSpPr>
        <p:spPr>
          <a:xfrm>
            <a:off x="0" y="6113929"/>
            <a:ext cx="12192000" cy="764704"/>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11">
            <a:extLst>
              <a:ext uri="{FF2B5EF4-FFF2-40B4-BE49-F238E27FC236}">
                <a16:creationId xmlns:a16="http://schemas.microsoft.com/office/drawing/2014/main" id="{DA65CFB9-F94E-4A49-AA8A-B5806B6BECFD}"/>
              </a:ext>
            </a:extLst>
          </p:cNvPr>
          <p:cNvSpPr/>
          <p:nvPr/>
        </p:nvSpPr>
        <p:spPr>
          <a:xfrm>
            <a:off x="0" y="1347320"/>
            <a:ext cx="12192000" cy="125880"/>
          </a:xfrm>
          <a:prstGeom prst="rect">
            <a:avLst/>
          </a:prstGeom>
          <a:solidFill>
            <a:srgbClr val="4FC6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3" name="Graphic 12">
            <a:extLst>
              <a:ext uri="{FF2B5EF4-FFF2-40B4-BE49-F238E27FC236}">
                <a16:creationId xmlns:a16="http://schemas.microsoft.com/office/drawing/2014/main" id="{BA00E4D5-8928-48A9-BA74-0B899D33811A}"/>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415" t="41579" b="9199"/>
          <a:stretch/>
        </p:blipFill>
        <p:spPr>
          <a:xfrm>
            <a:off x="545805" y="6170683"/>
            <a:ext cx="5931397" cy="547250"/>
          </a:xfrm>
          <a:prstGeom prst="rect">
            <a:avLst/>
          </a:prstGeom>
        </p:spPr>
      </p:pic>
    </p:spTree>
    <p:extLst>
      <p:ext uri="{BB962C8B-B14F-4D97-AF65-F5344CB8AC3E}">
        <p14:creationId xmlns:p14="http://schemas.microsoft.com/office/powerpoint/2010/main" val="42024791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C8E64743-9858-490B-B1FA-800D167BE611}" type="datetimeFigureOut">
              <a:rPr lang="en-AU" smtClean="0"/>
              <a:t>9/03/2026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6C43B66-D0AA-4AB5-BF6C-F504D0B71409}" type="slidenum">
              <a:rPr lang="en-AU" smtClean="0"/>
              <a:t>‹#›</a:t>
            </a:fld>
            <a:endParaRPr lang="en-AU"/>
          </a:p>
        </p:txBody>
      </p:sp>
    </p:spTree>
    <p:extLst>
      <p:ext uri="{BB962C8B-B14F-4D97-AF65-F5344CB8AC3E}">
        <p14:creationId xmlns:p14="http://schemas.microsoft.com/office/powerpoint/2010/main" val="1479564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17915918"/>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321910181"/>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theme" Target="../theme/theme2.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8.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 id="2147483843" r:id="rId10"/>
    <p:sldLayoutId id="2147483844" r:id="rId11"/>
    <p:sldLayoutId id="2147483845" r:id="rId12"/>
    <p:sldLayoutId id="2147483846" r:id="rId13"/>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 id="2147483847" r:id="rId9"/>
    <p:sldLayoutId id="2147483848" r:id="rId10"/>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12.png"/><Relationship Id="rId4" Type="http://schemas.openxmlformats.org/officeDocument/2006/relationships/image" Target="../media/image15.sv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upload.wikimedia.org/wikipedia/commons/thumb/6/6d/Christ_Pantocrator_mosaic_from_Hagia_Sophia_2744_x_2900_pixels_3.1_MB.jpg/851px-Christ_Pantocrator_mosaic_from_Hagia_Sophia_2744_x_2900_pixels_3.1_MB.jp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www.flickr.com/photos/27340278@N03/8091460076" TargetMode="External"/><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hyperlink" Target="https://creativecommons.org/licenses/by-nc-sa/2.0/?ref=openverse" TargetMode="External"/><Relationship Id="rId4" Type="http://schemas.openxmlformats.org/officeDocument/2006/relationships/hyperlink" Target="https://www.flickr.com/photos/27340278@N03"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www.bne.catholic.edu.au/formationandleadership/identity/Documents/CI%20Readings/Framing%20the%20identity%20of%20Catholic%20schools%20(ISCE,%20Oct%202010).pdf"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dirty="0">
                <a:ln>
                  <a:noFill/>
                </a:ln>
                <a:solidFill>
                  <a:srgbClr val="054166"/>
                </a:solidFill>
                <a:effectLst/>
                <a:uLnTx/>
                <a:uFillTx/>
                <a:latin typeface="Tahoma"/>
                <a:ea typeface="Calibri"/>
                <a:cs typeface="Times New Roman"/>
              </a:rPr>
              <a:t>Copyright © </a:t>
            </a:r>
            <a:r>
              <a:rPr lang="en-AU" sz="1600" dirty="0">
                <a:solidFill>
                  <a:srgbClr val="054166"/>
                </a:solidFill>
                <a:latin typeface="Tahoma"/>
                <a:ea typeface="Calibri"/>
                <a:cs typeface="Times New Roman"/>
              </a:rPr>
              <a:t>2026</a:t>
            </a:r>
            <a:r>
              <a:rPr kumimoji="0" lang="en-AU" sz="1600" b="0" i="0" u="none" strike="noStrike" kern="1200" cap="none" spc="0" normalizeH="0" baseline="0" noProof="0" dirty="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19C899-F4A6-D049-9D02-FD136E535160}"/>
              </a:ext>
            </a:extLst>
          </p:cNvPr>
          <p:cNvSpPr>
            <a:spLocks noGrp="1"/>
          </p:cNvSpPr>
          <p:nvPr>
            <p:ph type="ctrTitle"/>
          </p:nvPr>
        </p:nvSpPr>
        <p:spPr/>
        <p:txBody>
          <a:bodyPr/>
          <a:lstStyle/>
          <a:p>
            <a:pPr>
              <a:lnSpc>
                <a:spcPct val="100000"/>
              </a:lnSpc>
            </a:pPr>
            <a:r>
              <a:rPr lang="en-AU" sz="6600" b="0"/>
              <a:t>Welcome</a:t>
            </a:r>
            <a:endParaRPr lang="en-AU"/>
          </a:p>
        </p:txBody>
      </p:sp>
      <p:pic>
        <p:nvPicPr>
          <p:cNvPr id="2" name="Picture 1" descr="A white cross on a black background&#10;&#10;Description automatically generated">
            <a:extLst>
              <a:ext uri="{FF2B5EF4-FFF2-40B4-BE49-F238E27FC236}">
                <a16:creationId xmlns:a16="http://schemas.microsoft.com/office/drawing/2014/main" id="{5812BD88-24FE-0B92-0EF8-6F123C73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2401" y="3882416"/>
            <a:ext cx="6704184" cy="2175806"/>
          </a:xfrm>
          <a:prstGeom prst="rect">
            <a:avLst/>
          </a:prstGeom>
        </p:spPr>
      </p:pic>
    </p:spTree>
    <p:extLst>
      <p:ext uri="{BB962C8B-B14F-4D97-AF65-F5344CB8AC3E}">
        <p14:creationId xmlns:p14="http://schemas.microsoft.com/office/powerpoint/2010/main" val="2851593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2192000" cy="786247"/>
            <a:chOff x="0" y="0"/>
            <a:chExt cx="16256000" cy="1048330"/>
          </a:xfrm>
        </p:grpSpPr>
        <p:grpSp>
          <p:nvGrpSpPr>
            <p:cNvPr id="3" name="Group 3"/>
            <p:cNvGrpSpPr/>
            <p:nvPr/>
          </p:nvGrpSpPr>
          <p:grpSpPr>
            <a:xfrm>
              <a:off x="0" y="0"/>
              <a:ext cx="16256000" cy="1048330"/>
              <a:chOff x="0" y="0"/>
              <a:chExt cx="4816593" cy="310616"/>
            </a:xfrm>
          </p:grpSpPr>
          <p:sp>
            <p:nvSpPr>
              <p:cNvPr id="4" name="Freeform 4"/>
              <p:cNvSpPr/>
              <p:nvPr/>
            </p:nvSpPr>
            <p:spPr>
              <a:xfrm>
                <a:off x="0" y="0"/>
                <a:ext cx="4816592" cy="310616"/>
              </a:xfrm>
              <a:custGeom>
                <a:avLst/>
                <a:gdLst/>
                <a:ahLst/>
                <a:cxnLst/>
                <a:rect l="l" t="t" r="r" b="b"/>
                <a:pathLst>
                  <a:path w="4816592" h="310616">
                    <a:moveTo>
                      <a:pt x="0" y="0"/>
                    </a:moveTo>
                    <a:lnTo>
                      <a:pt x="4816592" y="0"/>
                    </a:lnTo>
                    <a:lnTo>
                      <a:pt x="4816592" y="310616"/>
                    </a:lnTo>
                    <a:lnTo>
                      <a:pt x="0" y="310616"/>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5"/>
              <p:cNvSpPr txBox="1"/>
              <p:nvPr/>
            </p:nvSpPr>
            <p:spPr>
              <a:xfrm>
                <a:off x="0" y="-19050"/>
                <a:ext cx="4816593" cy="329666"/>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Freeform 6"/>
            <p:cNvSpPr/>
            <p:nvPr/>
          </p:nvSpPr>
          <p:spPr>
            <a:xfrm>
              <a:off x="13960887" y="68009"/>
              <a:ext cx="1745604" cy="912311"/>
            </a:xfrm>
            <a:custGeom>
              <a:avLst/>
              <a:gdLst/>
              <a:ahLst/>
              <a:cxnLst/>
              <a:rect l="l" t="t" r="r" b="b"/>
              <a:pathLst>
                <a:path w="1745604" h="912311">
                  <a:moveTo>
                    <a:pt x="0" y="0"/>
                  </a:moveTo>
                  <a:lnTo>
                    <a:pt x="1745604" y="0"/>
                  </a:lnTo>
                  <a:lnTo>
                    <a:pt x="1745604" y="912312"/>
                  </a:lnTo>
                  <a:lnTo>
                    <a:pt x="0" y="912312"/>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p:cNvSpPr txBox="1"/>
            <p:nvPr/>
          </p:nvSpPr>
          <p:spPr>
            <a:xfrm>
              <a:off x="545681" y="228299"/>
              <a:ext cx="7064816" cy="534582"/>
            </a:xfrm>
            <a:prstGeom prst="rect">
              <a:avLst/>
            </a:prstGeom>
          </p:spPr>
          <p:txBody>
            <a:bodyPr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216" normalizeH="0" baseline="0" noProof="0">
                  <a:ln>
                    <a:noFill/>
                  </a:ln>
                  <a:solidFill>
                    <a:srgbClr val="FFFFFF"/>
                  </a:solidFill>
                  <a:effectLst/>
                  <a:uLnTx/>
                  <a:uFillTx/>
                  <a:latin typeface="Raleway Bold"/>
                  <a:ea typeface="Raleway Bold"/>
                  <a:cs typeface="Raleway Bold"/>
                  <a:sym typeface="Raleway Bold"/>
                </a:rPr>
                <a:t>Acknowledgement of Country​</a:t>
              </a:r>
            </a:p>
          </p:txBody>
        </p:sp>
      </p:grpSp>
      <p:grpSp>
        <p:nvGrpSpPr>
          <p:cNvPr id="8" name="Group 8"/>
          <p:cNvGrpSpPr/>
          <p:nvPr/>
        </p:nvGrpSpPr>
        <p:grpSpPr>
          <a:xfrm>
            <a:off x="0" y="6477000"/>
            <a:ext cx="12192000" cy="381000"/>
            <a:chOff x="0" y="0"/>
            <a:chExt cx="16256000" cy="508000"/>
          </a:xfrm>
        </p:grpSpPr>
        <p:grpSp>
          <p:nvGrpSpPr>
            <p:cNvPr id="9" name="Group 9"/>
            <p:cNvGrpSpPr/>
            <p:nvPr/>
          </p:nvGrpSpPr>
          <p:grpSpPr>
            <a:xfrm>
              <a:off x="0" y="0"/>
              <a:ext cx="16256000" cy="508000"/>
              <a:chOff x="0" y="0"/>
              <a:chExt cx="4816593" cy="150519"/>
            </a:xfrm>
          </p:grpSpPr>
          <p:sp>
            <p:nvSpPr>
              <p:cNvPr id="10" name="Freeform 10"/>
              <p:cNvSpPr/>
              <p:nvPr/>
            </p:nvSpPr>
            <p:spPr>
              <a:xfrm>
                <a:off x="0" y="0"/>
                <a:ext cx="4816592" cy="150519"/>
              </a:xfrm>
              <a:custGeom>
                <a:avLst/>
                <a:gdLst/>
                <a:ahLst/>
                <a:cxnLst/>
                <a:rect l="l" t="t" r="r" b="b"/>
                <a:pathLst>
                  <a:path w="4816592" h="150519">
                    <a:moveTo>
                      <a:pt x="0" y="0"/>
                    </a:moveTo>
                    <a:lnTo>
                      <a:pt x="4816592" y="0"/>
                    </a:lnTo>
                    <a:lnTo>
                      <a:pt x="4816592" y="150519"/>
                    </a:lnTo>
                    <a:lnTo>
                      <a:pt x="0" y="150519"/>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p:cNvSpPr txBox="1"/>
              <p:nvPr/>
            </p:nvSpPr>
            <p:spPr>
              <a:xfrm>
                <a:off x="0" y="-19050"/>
                <a:ext cx="4816593" cy="169569"/>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2"/>
            <p:cNvSpPr txBox="1"/>
            <p:nvPr/>
          </p:nvSpPr>
          <p:spPr>
            <a:xfrm>
              <a:off x="545681" y="91418"/>
              <a:ext cx="7785911" cy="287064"/>
            </a:xfrm>
            <a:prstGeom prst="rect">
              <a:avLst/>
            </a:prstGeom>
          </p:spPr>
          <p:txBody>
            <a:bodyPr lIns="0" tIns="0" rIns="0" bIns="0" rtlCol="0" anchor="t">
              <a:spAutoFit/>
            </a:bodyPr>
            <a:lstStyle/>
            <a:p>
              <a:pPr marL="0" marR="0" lvl="0" indent="0" algn="l" defTabSz="914400" rtl="0" eaLnBrk="1" fontAlgn="auto" latinLnBrk="0" hangingPunct="1">
                <a:lnSpc>
                  <a:spcPts val="1784"/>
                </a:lnSpc>
                <a:spcBef>
                  <a:spcPct val="0"/>
                </a:spcBef>
                <a:spcAft>
                  <a:spcPts val="0"/>
                </a:spcAft>
                <a:buClrTx/>
                <a:buSzTx/>
                <a:buFontTx/>
                <a:buNone/>
                <a:tabLst/>
                <a:defRPr/>
              </a:pPr>
              <a:r>
                <a:rPr kumimoji="0" lang="en-US" sz="1275" b="0" i="0" u="none" strike="noStrike" kern="1200" cap="none" spc="0" normalizeH="0" baseline="0" noProof="0">
                  <a:ln>
                    <a:noFill/>
                  </a:ln>
                  <a:solidFill>
                    <a:srgbClr val="FFFFFF"/>
                  </a:solidFill>
                  <a:effectLst/>
                  <a:uLnTx/>
                  <a:uFillTx/>
                  <a:latin typeface="Raleway"/>
                  <a:ea typeface="Raleway"/>
                  <a:cs typeface="Raleway"/>
                  <a:sym typeface="Raleway"/>
                </a:rPr>
                <a:t>We are a faith-filled learning community creating a better future</a:t>
              </a:r>
            </a:p>
          </p:txBody>
        </p:sp>
      </p:grpSp>
      <p:grpSp>
        <p:nvGrpSpPr>
          <p:cNvPr id="28" name="Group 27">
            <a:extLst>
              <a:ext uri="{FF2B5EF4-FFF2-40B4-BE49-F238E27FC236}">
                <a16:creationId xmlns:a16="http://schemas.microsoft.com/office/drawing/2014/main" id="{8264DF35-7AD5-437C-3ECF-E3AF11EF997F}"/>
              </a:ext>
            </a:extLst>
          </p:cNvPr>
          <p:cNvGrpSpPr/>
          <p:nvPr/>
        </p:nvGrpSpPr>
        <p:grpSpPr>
          <a:xfrm>
            <a:off x="706253" y="1847326"/>
            <a:ext cx="5909187" cy="3263615"/>
            <a:chOff x="766915" y="1975706"/>
            <a:chExt cx="5909187" cy="3263615"/>
          </a:xfrm>
        </p:grpSpPr>
        <p:sp>
          <p:nvSpPr>
            <p:cNvPr id="13" name="Rounded Rectangle 12">
              <a:extLst>
                <a:ext uri="{FF2B5EF4-FFF2-40B4-BE49-F238E27FC236}">
                  <a16:creationId xmlns:a16="http://schemas.microsoft.com/office/drawing/2014/main" id="{3DBD7339-04F1-E635-2D96-CDD95A060A73}"/>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4"/>
            <p:cNvSpPr txBox="1"/>
            <p:nvPr/>
          </p:nvSpPr>
          <p:spPr>
            <a:xfrm>
              <a:off x="1433661" y="2529313"/>
              <a:ext cx="4564055" cy="1723549"/>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...we pause to honour the First Nations peoples from all the Countries that make up our Diocese </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6" name="TextBox 25">
            <a:extLst>
              <a:ext uri="{FF2B5EF4-FFF2-40B4-BE49-F238E27FC236}">
                <a16:creationId xmlns:a16="http://schemas.microsoft.com/office/drawing/2014/main" id="{E62CF174-EB46-D049-DB06-9EC1539DFFA0}"/>
              </a:ext>
            </a:extLst>
          </p:cNvPr>
          <p:cNvSpPr txBox="1"/>
          <p:nvPr/>
        </p:nvSpPr>
        <p:spPr>
          <a:xfrm>
            <a:off x="5939200" y="3327968"/>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TextBox 26">
            <a:extLst>
              <a:ext uri="{FF2B5EF4-FFF2-40B4-BE49-F238E27FC236}">
                <a16:creationId xmlns:a16="http://schemas.microsoft.com/office/drawing/2014/main" id="{28443248-B978-D567-33EB-DEF15BD9DCAF}"/>
              </a:ext>
            </a:extLst>
          </p:cNvPr>
          <p:cNvSpPr txBox="1"/>
          <p:nvPr/>
        </p:nvSpPr>
        <p:spPr>
          <a:xfrm>
            <a:off x="-1048215" y="3512634"/>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51" name="Group 50">
            <a:extLst>
              <a:ext uri="{FF2B5EF4-FFF2-40B4-BE49-F238E27FC236}">
                <a16:creationId xmlns:a16="http://schemas.microsoft.com/office/drawing/2014/main" id="{0EEE1B1F-8CB3-27A7-928F-DBDD2467BD06}"/>
              </a:ext>
            </a:extLst>
          </p:cNvPr>
          <p:cNvGrpSpPr/>
          <p:nvPr/>
        </p:nvGrpSpPr>
        <p:grpSpPr>
          <a:xfrm>
            <a:off x="710871" y="1851944"/>
            <a:ext cx="5909187" cy="3263615"/>
            <a:chOff x="766915" y="1975706"/>
            <a:chExt cx="5909187" cy="3263615"/>
          </a:xfrm>
        </p:grpSpPr>
        <p:sp>
          <p:nvSpPr>
            <p:cNvPr id="49" name="Rounded Rectangle 12">
              <a:extLst>
                <a:ext uri="{FF2B5EF4-FFF2-40B4-BE49-F238E27FC236}">
                  <a16:creationId xmlns:a16="http://schemas.microsoft.com/office/drawing/2014/main" id="{5E27A4E1-9F6D-65F0-E25A-AF73C700EE61}"/>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TextBox 14">
              <a:extLst>
                <a:ext uri="{FF2B5EF4-FFF2-40B4-BE49-F238E27FC236}">
                  <a16:creationId xmlns:a16="http://schemas.microsoft.com/office/drawing/2014/main" id="{5EFBFF52-B802-713E-D25A-950AD09DF15D}"/>
                </a:ext>
              </a:extLst>
            </p:cNvPr>
            <p:cNvSpPr txBox="1"/>
            <p:nvPr/>
          </p:nvSpPr>
          <p:spPr>
            <a:xfrm>
              <a:off x="1433661" y="2529313"/>
              <a:ext cx="4564055" cy="1723549"/>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...we pause to honour the First Nations peoples from all the Countries that make up our Diocese </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5" name="Group 54">
            <a:extLst>
              <a:ext uri="{FF2B5EF4-FFF2-40B4-BE49-F238E27FC236}">
                <a16:creationId xmlns:a16="http://schemas.microsoft.com/office/drawing/2014/main" id="{A69AA78A-BD0E-22AD-4F14-8C76A008D838}"/>
              </a:ext>
            </a:extLst>
          </p:cNvPr>
          <p:cNvGrpSpPr/>
          <p:nvPr/>
        </p:nvGrpSpPr>
        <p:grpSpPr>
          <a:xfrm>
            <a:off x="706598" y="1876157"/>
            <a:ext cx="5909187" cy="3263615"/>
            <a:chOff x="766915" y="1975706"/>
            <a:chExt cx="5909187" cy="3263615"/>
          </a:xfrm>
        </p:grpSpPr>
        <p:sp>
          <p:nvSpPr>
            <p:cNvPr id="53" name="Rounded Rectangle 12">
              <a:extLst>
                <a:ext uri="{FF2B5EF4-FFF2-40B4-BE49-F238E27FC236}">
                  <a16:creationId xmlns:a16="http://schemas.microsoft.com/office/drawing/2014/main" id="{1A042435-603C-32F6-369F-FA5B63544142}"/>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TextBox 14">
              <a:extLst>
                <a:ext uri="{FF2B5EF4-FFF2-40B4-BE49-F238E27FC236}">
                  <a16:creationId xmlns:a16="http://schemas.microsoft.com/office/drawing/2014/main" id="{DB8BE38A-1392-40DD-8BED-ABEF767B0AE3}"/>
                </a:ext>
              </a:extLst>
            </p:cNvPr>
            <p:cNvSpPr txBox="1"/>
            <p:nvPr/>
          </p:nvSpPr>
          <p:spPr>
            <a:xfrm>
              <a:off x="1433661" y="2529313"/>
              <a:ext cx="4564055" cy="1292662"/>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...knowledge grounded in deep listening, relationship, and responsibility.</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9" name="Group 58">
            <a:extLst>
              <a:ext uri="{FF2B5EF4-FFF2-40B4-BE49-F238E27FC236}">
                <a16:creationId xmlns:a16="http://schemas.microsoft.com/office/drawing/2014/main" id="{6F7C6C87-5884-690C-99C5-0EB9C49E57E3}"/>
              </a:ext>
            </a:extLst>
          </p:cNvPr>
          <p:cNvGrpSpPr/>
          <p:nvPr/>
        </p:nvGrpSpPr>
        <p:grpSpPr>
          <a:xfrm>
            <a:off x="707358" y="1856502"/>
            <a:ext cx="5909187" cy="3263615"/>
            <a:chOff x="766915" y="1975706"/>
            <a:chExt cx="5909187" cy="3263615"/>
          </a:xfrm>
        </p:grpSpPr>
        <p:sp>
          <p:nvSpPr>
            <p:cNvPr id="57" name="Rounded Rectangle 12">
              <a:extLst>
                <a:ext uri="{FF2B5EF4-FFF2-40B4-BE49-F238E27FC236}">
                  <a16:creationId xmlns:a16="http://schemas.microsoft.com/office/drawing/2014/main" id="{A034DB44-3AF7-3812-C902-F6285B069A02}"/>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58" name="TextBox 14">
              <a:extLst>
                <a:ext uri="{FF2B5EF4-FFF2-40B4-BE49-F238E27FC236}">
                  <a16:creationId xmlns:a16="http://schemas.microsoft.com/office/drawing/2014/main" id="{1567C150-C5A8-4D00-DDBC-B12E54B6D015}"/>
                </a:ext>
              </a:extLst>
            </p:cNvPr>
            <p:cNvSpPr txBox="1"/>
            <p:nvPr/>
          </p:nvSpPr>
          <p:spPr>
            <a:xfrm>
              <a:off x="1445206" y="2309949"/>
              <a:ext cx="4564055" cy="2585323"/>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The classrooms are the land; the curriculum is this Country and pedagogy woven through stories, songs, movement, and lived experiences.</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7" name="Group 66">
            <a:extLst>
              <a:ext uri="{FF2B5EF4-FFF2-40B4-BE49-F238E27FC236}">
                <a16:creationId xmlns:a16="http://schemas.microsoft.com/office/drawing/2014/main" id="{86751BB7-1FF5-2A91-D28D-09BD472FDF3D}"/>
              </a:ext>
            </a:extLst>
          </p:cNvPr>
          <p:cNvGrpSpPr/>
          <p:nvPr/>
        </p:nvGrpSpPr>
        <p:grpSpPr>
          <a:xfrm>
            <a:off x="712295" y="1839125"/>
            <a:ext cx="5909187" cy="3263615"/>
            <a:chOff x="766915" y="1975706"/>
            <a:chExt cx="5909187" cy="3263615"/>
          </a:xfrm>
        </p:grpSpPr>
        <p:sp>
          <p:nvSpPr>
            <p:cNvPr id="65" name="Rounded Rectangle 12">
              <a:extLst>
                <a:ext uri="{FF2B5EF4-FFF2-40B4-BE49-F238E27FC236}">
                  <a16:creationId xmlns:a16="http://schemas.microsoft.com/office/drawing/2014/main" id="{ADA75B57-066E-A46D-4B79-13F00BF997FB}"/>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66" name="TextBox 14">
              <a:extLst>
                <a:ext uri="{FF2B5EF4-FFF2-40B4-BE49-F238E27FC236}">
                  <a16:creationId xmlns:a16="http://schemas.microsoft.com/office/drawing/2014/main" id="{D4B2B7D2-E373-7C63-3A78-E1C31A5C03F4}"/>
                </a:ext>
              </a:extLst>
            </p:cNvPr>
            <p:cNvSpPr txBox="1"/>
            <p:nvPr/>
          </p:nvSpPr>
          <p:spPr>
            <a:xfrm>
              <a:off x="1445206" y="2309949"/>
              <a:ext cx="4564055" cy="1723549"/>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...it was woven into community, culture, language and caring for Creation and Country.</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1" name="Group 70">
            <a:extLst>
              <a:ext uri="{FF2B5EF4-FFF2-40B4-BE49-F238E27FC236}">
                <a16:creationId xmlns:a16="http://schemas.microsoft.com/office/drawing/2014/main" id="{6F8E5CF4-B663-64F9-E2CD-3FA3CE5C0481}"/>
              </a:ext>
            </a:extLst>
          </p:cNvPr>
          <p:cNvGrpSpPr/>
          <p:nvPr/>
        </p:nvGrpSpPr>
        <p:grpSpPr>
          <a:xfrm>
            <a:off x="715144" y="1856217"/>
            <a:ext cx="5909187" cy="3263615"/>
            <a:chOff x="766915" y="1975706"/>
            <a:chExt cx="5909187" cy="3263615"/>
          </a:xfrm>
        </p:grpSpPr>
        <p:sp>
          <p:nvSpPr>
            <p:cNvPr id="69" name="Rounded Rectangle 12">
              <a:extLst>
                <a:ext uri="{FF2B5EF4-FFF2-40B4-BE49-F238E27FC236}">
                  <a16:creationId xmlns:a16="http://schemas.microsoft.com/office/drawing/2014/main" id="{65F1A38A-88F3-AD6E-FE1E-3153839CED35}"/>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70" name="TextBox 14">
              <a:extLst>
                <a:ext uri="{FF2B5EF4-FFF2-40B4-BE49-F238E27FC236}">
                  <a16:creationId xmlns:a16="http://schemas.microsoft.com/office/drawing/2014/main" id="{BC999B46-D117-03D8-5B1D-6EDC000D4F7F}"/>
                </a:ext>
              </a:extLst>
            </p:cNvPr>
            <p:cNvSpPr txBox="1"/>
            <p:nvPr/>
          </p:nvSpPr>
          <p:spPr>
            <a:xfrm>
              <a:off x="1445206" y="2309949"/>
              <a:ext cx="4564055" cy="1723549"/>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...aligns deeply with Aboriginal and Torres Strait Islander models of pedagogy...</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5" name="Group 74">
            <a:extLst>
              <a:ext uri="{FF2B5EF4-FFF2-40B4-BE49-F238E27FC236}">
                <a16:creationId xmlns:a16="http://schemas.microsoft.com/office/drawing/2014/main" id="{D790C0E9-B7BE-1DB7-8E42-21A83C9914C2}"/>
              </a:ext>
            </a:extLst>
          </p:cNvPr>
          <p:cNvGrpSpPr/>
          <p:nvPr/>
        </p:nvGrpSpPr>
        <p:grpSpPr>
          <a:xfrm>
            <a:off x="703750" y="1837701"/>
            <a:ext cx="5909187" cy="3263615"/>
            <a:chOff x="766915" y="1975706"/>
            <a:chExt cx="5909187" cy="3263615"/>
          </a:xfrm>
        </p:grpSpPr>
        <p:sp>
          <p:nvSpPr>
            <p:cNvPr id="73" name="Rounded Rectangle 12">
              <a:extLst>
                <a:ext uri="{FF2B5EF4-FFF2-40B4-BE49-F238E27FC236}">
                  <a16:creationId xmlns:a16="http://schemas.microsoft.com/office/drawing/2014/main" id="{0CA6D081-7879-4CE6-51FF-1FB98E86C337}"/>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74" name="TextBox 14">
              <a:extLst>
                <a:ext uri="{FF2B5EF4-FFF2-40B4-BE49-F238E27FC236}">
                  <a16:creationId xmlns:a16="http://schemas.microsoft.com/office/drawing/2014/main" id="{7952A193-D39A-71C8-39D3-0A5324DFACFE}"/>
                </a:ext>
              </a:extLst>
            </p:cNvPr>
            <p:cNvSpPr txBox="1"/>
            <p:nvPr/>
          </p:nvSpPr>
          <p:spPr>
            <a:xfrm>
              <a:off x="1041116" y="2148313"/>
              <a:ext cx="5326054" cy="2585323"/>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...learning that is connected and relational, elevating explicit teaching, and making learning visible, which are all core to First Nations pedagogical practices. </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19">
            <a:extLst>
              <a:ext uri="{FF2B5EF4-FFF2-40B4-BE49-F238E27FC236}">
                <a16:creationId xmlns:a16="http://schemas.microsoft.com/office/drawing/2014/main" id="{17151544-5B98-958E-AA4A-0D5E1DE9E637}"/>
              </a:ext>
            </a:extLst>
          </p:cNvPr>
          <p:cNvGrpSpPr/>
          <p:nvPr/>
        </p:nvGrpSpPr>
        <p:grpSpPr>
          <a:xfrm>
            <a:off x="714669" y="1833428"/>
            <a:ext cx="5909187" cy="3263615"/>
            <a:chOff x="766915" y="1975706"/>
            <a:chExt cx="5909187" cy="3263615"/>
          </a:xfrm>
        </p:grpSpPr>
        <p:sp>
          <p:nvSpPr>
            <p:cNvPr id="18" name="Rounded Rectangle 12">
              <a:extLst>
                <a:ext uri="{FF2B5EF4-FFF2-40B4-BE49-F238E27FC236}">
                  <a16:creationId xmlns:a16="http://schemas.microsoft.com/office/drawing/2014/main" id="{7ED1A45E-BD84-785F-DAE2-0284F80EA5B2}"/>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19" name="TextBox 14">
              <a:extLst>
                <a:ext uri="{FF2B5EF4-FFF2-40B4-BE49-F238E27FC236}">
                  <a16:creationId xmlns:a16="http://schemas.microsoft.com/office/drawing/2014/main" id="{84CA7756-6F42-B311-EEF7-CE2637EFEF73}"/>
                </a:ext>
              </a:extLst>
            </p:cNvPr>
            <p:cNvSpPr txBox="1"/>
            <p:nvPr/>
          </p:nvSpPr>
          <p:spPr>
            <a:xfrm>
              <a:off x="1041116" y="2148313"/>
              <a:ext cx="5326054" cy="3016210"/>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a:ln>
                    <a:noFill/>
                  </a:ln>
                  <a:solidFill>
                    <a:srgbClr val="0D4066"/>
                  </a:solidFill>
                  <a:effectLst/>
                  <a:uLnTx/>
                  <a:uFillTx/>
                  <a:latin typeface="Raleway"/>
                  <a:ea typeface="+mn-ea"/>
                  <a:cs typeface="+mn-cs"/>
                </a:rPr>
                <a:t>...knowledge grows through connection, that wisdom is shared through relationships, and that every learner brings their own story, identity, and gifts to the teaching and learning process.</a:t>
              </a:r>
            </a:p>
          </p:txBody>
        </p:sp>
      </p:grpSp>
      <p:grpSp>
        <p:nvGrpSpPr>
          <p:cNvPr id="24" name="Group 23">
            <a:extLst>
              <a:ext uri="{FF2B5EF4-FFF2-40B4-BE49-F238E27FC236}">
                <a16:creationId xmlns:a16="http://schemas.microsoft.com/office/drawing/2014/main" id="{3CCF7ED0-788C-591B-0375-CD39D3D812A5}"/>
              </a:ext>
            </a:extLst>
          </p:cNvPr>
          <p:cNvGrpSpPr/>
          <p:nvPr/>
        </p:nvGrpSpPr>
        <p:grpSpPr>
          <a:xfrm>
            <a:off x="703275" y="1857641"/>
            <a:ext cx="5909187" cy="3263615"/>
            <a:chOff x="766915" y="1975706"/>
            <a:chExt cx="5909187" cy="3263615"/>
          </a:xfrm>
        </p:grpSpPr>
        <p:sp>
          <p:nvSpPr>
            <p:cNvPr id="22" name="Rounded Rectangle 12">
              <a:extLst>
                <a:ext uri="{FF2B5EF4-FFF2-40B4-BE49-F238E27FC236}">
                  <a16:creationId xmlns:a16="http://schemas.microsoft.com/office/drawing/2014/main" id="{1FDEB0DB-7EBF-10B0-8CA2-DFE25618E166}"/>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23" name="TextBox 14">
              <a:extLst>
                <a:ext uri="{FF2B5EF4-FFF2-40B4-BE49-F238E27FC236}">
                  <a16:creationId xmlns:a16="http://schemas.microsoft.com/office/drawing/2014/main" id="{8AA7DA38-6BBE-866F-E75A-79BBE8A4D03A}"/>
                </a:ext>
              </a:extLst>
            </p:cNvPr>
            <p:cNvSpPr txBox="1"/>
            <p:nvPr/>
          </p:nvSpPr>
          <p:spPr>
            <a:xfrm>
              <a:off x="1061436" y="2310873"/>
              <a:ext cx="5326054" cy="2585323"/>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400" b="0" i="0" u="none" strike="noStrike" kern="1200" cap="none" spc="0" normalizeH="0" baseline="0" noProof="0">
                  <a:ln>
                    <a:noFill/>
                  </a:ln>
                  <a:solidFill>
                    <a:srgbClr val="0D4066"/>
                  </a:solidFill>
                  <a:effectLst/>
                  <a:uLnTx/>
                  <a:uFillTx/>
                  <a:latin typeface="Raleway"/>
                  <a:ea typeface="+mn-ea"/>
                  <a:cs typeface="+mn-cs"/>
                </a:rPr>
                <a:t>...cultural humility and respect, to strengthen our own practice by embracing holistic, culturally responsive ways of teaching that place the learner, their identity, and their connection to Country at the centre of learning.</a:t>
              </a:r>
              <a:endParaRPr kumimoji="0" lang="en-US" sz="2400" b="0" i="0" u="none" strike="noStrike" kern="1200" cap="none" spc="0" normalizeH="0" baseline="0" noProof="0">
                <a:ln>
                  <a:noFill/>
                </a:ln>
                <a:solidFill>
                  <a:prstClr val="black"/>
                </a:solidFill>
                <a:effectLst/>
                <a:uLnTx/>
                <a:uFillTx/>
                <a:latin typeface="Calibri"/>
                <a:ea typeface="Calibri"/>
                <a:cs typeface="Calibri"/>
              </a:endParaRPr>
            </a:p>
          </p:txBody>
        </p:sp>
      </p:grpSp>
      <p:grpSp>
        <p:nvGrpSpPr>
          <p:cNvPr id="31" name="Group 30">
            <a:extLst>
              <a:ext uri="{FF2B5EF4-FFF2-40B4-BE49-F238E27FC236}">
                <a16:creationId xmlns:a16="http://schemas.microsoft.com/office/drawing/2014/main" id="{09251F18-65E0-AC4E-68B8-B2D374F76AD5}"/>
              </a:ext>
            </a:extLst>
          </p:cNvPr>
          <p:cNvGrpSpPr/>
          <p:nvPr/>
        </p:nvGrpSpPr>
        <p:grpSpPr>
          <a:xfrm>
            <a:off x="713245" y="1832004"/>
            <a:ext cx="5909187" cy="3263615"/>
            <a:chOff x="766915" y="1975706"/>
            <a:chExt cx="5909187" cy="3263615"/>
          </a:xfrm>
        </p:grpSpPr>
        <p:sp>
          <p:nvSpPr>
            <p:cNvPr id="29" name="Rounded Rectangle 12">
              <a:extLst>
                <a:ext uri="{FF2B5EF4-FFF2-40B4-BE49-F238E27FC236}">
                  <a16:creationId xmlns:a16="http://schemas.microsoft.com/office/drawing/2014/main" id="{08F97B51-FAE8-FEBB-58B7-DB4C4F6CA74F}"/>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30" name="TextBox 14">
              <a:extLst>
                <a:ext uri="{FF2B5EF4-FFF2-40B4-BE49-F238E27FC236}">
                  <a16:creationId xmlns:a16="http://schemas.microsoft.com/office/drawing/2014/main" id="{B4B9552D-80B1-86AA-0CBA-25342C70687C}"/>
                </a:ext>
              </a:extLst>
            </p:cNvPr>
            <p:cNvSpPr txBox="1"/>
            <p:nvPr/>
          </p:nvSpPr>
          <p:spPr>
            <a:xfrm>
              <a:off x="1061436" y="3083033"/>
              <a:ext cx="5326054" cy="738664"/>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400" b="0" i="0" u="none" strike="noStrike" kern="1200" cap="none" spc="0" normalizeH="0" baseline="0" noProof="0">
                  <a:ln>
                    <a:noFill/>
                  </a:ln>
                  <a:solidFill>
                    <a:srgbClr val="0D4066"/>
                  </a:solidFill>
                  <a:effectLst/>
                  <a:uLnTx/>
                  <a:uFillTx/>
                  <a:latin typeface="Raleway"/>
                  <a:ea typeface="+mn-ea"/>
                  <a:cs typeface="+mn-cs"/>
                </a:rPr>
                <a:t>...living, breathing part of how we understand learning itself.</a:t>
              </a: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5" name="Group 34">
            <a:extLst>
              <a:ext uri="{FF2B5EF4-FFF2-40B4-BE49-F238E27FC236}">
                <a16:creationId xmlns:a16="http://schemas.microsoft.com/office/drawing/2014/main" id="{B9C76B4E-3A6E-ED46-E933-F79A119EAA56}"/>
              </a:ext>
            </a:extLst>
          </p:cNvPr>
          <p:cNvGrpSpPr/>
          <p:nvPr/>
        </p:nvGrpSpPr>
        <p:grpSpPr>
          <a:xfrm>
            <a:off x="708972" y="1834852"/>
            <a:ext cx="5909187" cy="3263615"/>
            <a:chOff x="766915" y="1975706"/>
            <a:chExt cx="5909187" cy="3263615"/>
          </a:xfrm>
        </p:grpSpPr>
        <p:sp>
          <p:nvSpPr>
            <p:cNvPr id="33" name="Rounded Rectangle 12">
              <a:extLst>
                <a:ext uri="{FF2B5EF4-FFF2-40B4-BE49-F238E27FC236}">
                  <a16:creationId xmlns:a16="http://schemas.microsoft.com/office/drawing/2014/main" id="{2F07B8C6-5B73-2D2A-584F-361754308C6E}"/>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34" name="TextBox 14">
              <a:extLst>
                <a:ext uri="{FF2B5EF4-FFF2-40B4-BE49-F238E27FC236}">
                  <a16:creationId xmlns:a16="http://schemas.microsoft.com/office/drawing/2014/main" id="{3931748A-063B-F8EC-53C9-72BE5A83951E}"/>
                </a:ext>
              </a:extLst>
            </p:cNvPr>
            <p:cNvSpPr txBox="1"/>
            <p:nvPr/>
          </p:nvSpPr>
          <p:spPr>
            <a:xfrm>
              <a:off x="1061436" y="2564873"/>
              <a:ext cx="5326054" cy="2215991"/>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400" b="0" i="0" u="none" strike="noStrike" kern="1200" cap="none" spc="0" normalizeH="0" baseline="0" noProof="0">
                  <a:ln>
                    <a:noFill/>
                  </a:ln>
                  <a:solidFill>
                    <a:srgbClr val="0D4066"/>
                  </a:solidFill>
                  <a:effectLst/>
                  <a:uLnTx/>
                  <a:uFillTx/>
                  <a:latin typeface="Raleway"/>
                  <a:ea typeface="+mn-ea"/>
                  <a:cs typeface="+mn-cs"/>
                </a:rPr>
                <a:t>May we honour Country not only in words, but in the way we teach, the way we listen, the way we learn and the way we shape the future for the young people entrusted to our care.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400" b="0" i="0" u="none" strike="noStrike" kern="1200" cap="none" spc="0" normalizeH="0" baseline="0" noProof="0">
                <a:ln>
                  <a:noFill/>
                </a:ln>
                <a:solidFill>
                  <a:srgbClr val="0D4066"/>
                </a:solidFill>
                <a:effectLst/>
                <a:uLnTx/>
                <a:uFillTx/>
                <a:latin typeface="Raleway"/>
                <a:ea typeface="+mn-ea"/>
                <a:cs typeface="+mn-cs"/>
              </a:endParaRPr>
            </a:p>
          </p:txBody>
        </p:sp>
      </p:grpSp>
    </p:spTree>
    <p:extLst>
      <p:ext uri="{BB962C8B-B14F-4D97-AF65-F5344CB8AC3E}">
        <p14:creationId xmlns:p14="http://schemas.microsoft.com/office/powerpoint/2010/main" val="352424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E829A-7DF8-4B1D-B496-2129735D0B95}"/>
              </a:ext>
            </a:extLst>
          </p:cNvPr>
          <p:cNvSpPr>
            <a:spLocks noGrp="1"/>
          </p:cNvSpPr>
          <p:nvPr>
            <p:ph type="ctrTitle"/>
          </p:nvPr>
        </p:nvSpPr>
        <p:spPr/>
        <p:txBody>
          <a:bodyPr>
            <a:normAutofit/>
          </a:bodyPr>
          <a:lstStyle/>
          <a:p>
            <a:endParaRPr lang="en-AU">
              <a:latin typeface="+mj-lt"/>
            </a:endParaRPr>
          </a:p>
        </p:txBody>
      </p:sp>
      <p:sp>
        <p:nvSpPr>
          <p:cNvPr id="5" name="Subtitle 4">
            <a:extLst>
              <a:ext uri="{FF2B5EF4-FFF2-40B4-BE49-F238E27FC236}">
                <a16:creationId xmlns:a16="http://schemas.microsoft.com/office/drawing/2014/main" id="{48CD393A-F2D2-986B-DED5-5D50EE3FF582}"/>
              </a:ext>
            </a:extLst>
          </p:cNvPr>
          <p:cNvSpPr>
            <a:spLocks noGrp="1"/>
          </p:cNvSpPr>
          <p:nvPr>
            <p:ph type="subTitle" idx="1"/>
          </p:nvPr>
        </p:nvSpPr>
        <p:spPr>
          <a:xfrm>
            <a:off x="358153" y="2208732"/>
            <a:ext cx="5288340" cy="3710142"/>
          </a:xfrm>
        </p:spPr>
        <p:txBody>
          <a:bodyPr/>
          <a:lstStyle/>
          <a:p>
            <a:pPr algn="ctr"/>
            <a:r>
              <a:rPr lang="en-US" sz="5400">
                <a:latin typeface="+mj-lt"/>
              </a:rPr>
              <a:t>Called </a:t>
            </a:r>
          </a:p>
          <a:p>
            <a:pPr algn="ctr"/>
            <a:r>
              <a:rPr lang="en-US" sz="5400">
                <a:latin typeface="+mj-lt"/>
              </a:rPr>
              <a:t>to be </a:t>
            </a:r>
          </a:p>
          <a:p>
            <a:pPr algn="ctr"/>
            <a:r>
              <a:rPr lang="en-US" sz="5400">
                <a:latin typeface="+mj-lt"/>
              </a:rPr>
              <a:t>Teacher</a:t>
            </a:r>
            <a:endParaRPr lang="en-AU" sz="4800"/>
          </a:p>
        </p:txBody>
      </p:sp>
      <p:pic>
        <p:nvPicPr>
          <p:cNvPr id="11" name="Picture 10" descr="A picture containing text, book&#10;&#10;Description automatically generated">
            <a:extLst>
              <a:ext uri="{FF2B5EF4-FFF2-40B4-BE49-F238E27FC236}">
                <a16:creationId xmlns:a16="http://schemas.microsoft.com/office/drawing/2014/main" id="{2F53A0A6-23E5-481A-8664-4229D7FC8F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0147" y="317341"/>
            <a:ext cx="5999999" cy="6341107"/>
          </a:xfrm>
          <a:prstGeom prst="ellipse">
            <a:avLst/>
          </a:prstGeom>
          <a:ln>
            <a:noFill/>
          </a:ln>
          <a:effectLst>
            <a:softEdge rad="112500"/>
          </a:effectLst>
        </p:spPr>
      </p:pic>
      <p:sp>
        <p:nvSpPr>
          <p:cNvPr id="13" name="Subtitle 2">
            <a:extLst>
              <a:ext uri="{FF2B5EF4-FFF2-40B4-BE49-F238E27FC236}">
                <a16:creationId xmlns:a16="http://schemas.microsoft.com/office/drawing/2014/main" id="{D8A54C1C-6D29-499A-BF27-3649612386EB}"/>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4">
                  <a:extLst>
                    <a:ext uri="{A12FA001-AC4F-418D-AE19-62706E023703}">
                      <ahyp:hlinkClr xmlns:ahyp="http://schemas.microsoft.com/office/drawing/2018/hyperlinkcolor" val="tx"/>
                    </a:ext>
                  </a:extLst>
                </a:hlinkClick>
              </a:rPr>
              <a:t>Dianelos Georgoudis / CC BY-SA </a:t>
            </a:r>
            <a:endParaRPr lang="en-AU" sz="1600"/>
          </a:p>
        </p:txBody>
      </p:sp>
    </p:spTree>
    <p:extLst>
      <p:ext uri="{BB962C8B-B14F-4D97-AF65-F5344CB8AC3E}">
        <p14:creationId xmlns:p14="http://schemas.microsoft.com/office/powerpoint/2010/main" val="727187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E829A-7DF8-4B1D-B496-2129735D0B95}"/>
              </a:ext>
            </a:extLst>
          </p:cNvPr>
          <p:cNvSpPr>
            <a:spLocks noGrp="1"/>
          </p:cNvSpPr>
          <p:nvPr>
            <p:ph type="ctrTitle"/>
          </p:nvPr>
        </p:nvSpPr>
        <p:spPr/>
        <p:txBody>
          <a:bodyPr>
            <a:normAutofit/>
          </a:bodyPr>
          <a:lstStyle/>
          <a:p>
            <a:r>
              <a:rPr lang="en-US" sz="6000">
                <a:latin typeface="+mj-lt"/>
              </a:rPr>
              <a:t>Sign of the Cross</a:t>
            </a:r>
            <a:endParaRPr lang="en-AU">
              <a:latin typeface="+mj-lt"/>
            </a:endParaRPr>
          </a:p>
        </p:txBody>
      </p:sp>
      <p:sp>
        <p:nvSpPr>
          <p:cNvPr id="9" name="Subtitle 8">
            <a:extLst>
              <a:ext uri="{FF2B5EF4-FFF2-40B4-BE49-F238E27FC236}">
                <a16:creationId xmlns:a16="http://schemas.microsoft.com/office/drawing/2014/main" id="{E33E3E98-FC31-4BDB-93E8-2D7F8C50270A}"/>
              </a:ext>
            </a:extLst>
          </p:cNvPr>
          <p:cNvSpPr>
            <a:spLocks noGrp="1"/>
          </p:cNvSpPr>
          <p:nvPr>
            <p:ph type="subTitle" idx="1"/>
          </p:nvPr>
        </p:nvSpPr>
        <p:spPr/>
        <p:txBody>
          <a:bodyPr/>
          <a:lstStyle/>
          <a:p>
            <a:r>
              <a:rPr lang="en-US" sz="3200">
                <a:latin typeface="+mn-lt"/>
              </a:rPr>
              <a:t>Let us begin our prayer together</a:t>
            </a:r>
          </a:p>
          <a:p>
            <a:r>
              <a:rPr lang="en-US" sz="3200" b="1">
                <a:latin typeface="+mn-lt"/>
              </a:rPr>
              <a:t>All: In the name of the Father and </a:t>
            </a:r>
          </a:p>
          <a:p>
            <a:r>
              <a:rPr lang="en-US" sz="3200" b="1">
                <a:latin typeface="+mn-lt"/>
              </a:rPr>
              <a:t>of the Son and of the </a:t>
            </a:r>
          </a:p>
          <a:p>
            <a:r>
              <a:rPr lang="en-US" sz="3200" b="1">
                <a:latin typeface="+mn-lt"/>
              </a:rPr>
              <a:t>Holy Spirit. </a:t>
            </a:r>
          </a:p>
          <a:p>
            <a:r>
              <a:rPr lang="en-US" sz="3200" b="1">
                <a:latin typeface="+mn-lt"/>
              </a:rPr>
              <a:t>Amen.</a:t>
            </a:r>
            <a:endParaRPr lang="en-AU" sz="3200" b="1">
              <a:latin typeface="+mn-lt"/>
            </a:endParaRPr>
          </a:p>
        </p:txBody>
      </p:sp>
      <p:pic>
        <p:nvPicPr>
          <p:cNvPr id="11" name="Picture 10" descr="A picture containing text, book&#10;&#10;Description automatically generated">
            <a:extLst>
              <a:ext uri="{FF2B5EF4-FFF2-40B4-BE49-F238E27FC236}">
                <a16:creationId xmlns:a16="http://schemas.microsoft.com/office/drawing/2014/main" id="{2F53A0A6-23E5-481A-8664-4229D7FC8F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5041" y="1932027"/>
            <a:ext cx="3502761" cy="3701897"/>
          </a:xfrm>
          <a:prstGeom prst="ellipse">
            <a:avLst/>
          </a:prstGeom>
          <a:ln>
            <a:noFill/>
          </a:ln>
          <a:effectLst>
            <a:softEdge rad="112500"/>
          </a:effectLst>
        </p:spPr>
      </p:pic>
      <p:sp>
        <p:nvSpPr>
          <p:cNvPr id="13" name="Subtitle 2">
            <a:extLst>
              <a:ext uri="{FF2B5EF4-FFF2-40B4-BE49-F238E27FC236}">
                <a16:creationId xmlns:a16="http://schemas.microsoft.com/office/drawing/2014/main" id="{D8A54C1C-6D29-499A-BF27-3649612386EB}"/>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4">
                  <a:extLst>
                    <a:ext uri="{A12FA001-AC4F-418D-AE19-62706E023703}">
                      <ahyp:hlinkClr xmlns:ahyp="http://schemas.microsoft.com/office/drawing/2018/hyperlinkcolor" val="tx"/>
                    </a:ext>
                  </a:extLst>
                </a:hlinkClick>
              </a:rPr>
              <a:t>Dianelos Georgoudis / CC BY-SA </a:t>
            </a:r>
            <a:endParaRPr lang="en-AU" sz="1600"/>
          </a:p>
        </p:txBody>
      </p:sp>
    </p:spTree>
    <p:extLst>
      <p:ext uri="{BB962C8B-B14F-4D97-AF65-F5344CB8AC3E}">
        <p14:creationId xmlns:p14="http://schemas.microsoft.com/office/powerpoint/2010/main" val="1110015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62D37-B916-AF1F-72AD-D804515B6C0D}"/>
              </a:ext>
            </a:extLst>
          </p:cNvPr>
          <p:cNvSpPr>
            <a:spLocks noGrp="1"/>
          </p:cNvSpPr>
          <p:nvPr>
            <p:ph type="ctrTitle"/>
          </p:nvPr>
        </p:nvSpPr>
        <p:spPr/>
        <p:txBody>
          <a:bodyPr/>
          <a:lstStyle/>
          <a:p>
            <a:endParaRPr lang="en-AU"/>
          </a:p>
        </p:txBody>
      </p:sp>
      <p:sp>
        <p:nvSpPr>
          <p:cNvPr id="5" name="Subtitle 4">
            <a:extLst>
              <a:ext uri="{FF2B5EF4-FFF2-40B4-BE49-F238E27FC236}">
                <a16:creationId xmlns:a16="http://schemas.microsoft.com/office/drawing/2014/main" id="{18BC695F-2D32-4B45-9A27-8A6EE04D7EF1}"/>
              </a:ext>
            </a:extLst>
          </p:cNvPr>
          <p:cNvSpPr>
            <a:spLocks noGrp="1"/>
          </p:cNvSpPr>
          <p:nvPr>
            <p:ph type="subTitle" idx="1"/>
          </p:nvPr>
        </p:nvSpPr>
        <p:spPr>
          <a:xfrm>
            <a:off x="411192" y="1773936"/>
            <a:ext cx="7213392" cy="3701898"/>
          </a:xfrm>
        </p:spPr>
        <p:txBody>
          <a:bodyPr vert="horz" lIns="91440" tIns="45720" rIns="91440" bIns="45720" rtlCol="0" anchor="t">
            <a:normAutofit fontScale="85000" lnSpcReduction="20000"/>
          </a:bodyPr>
          <a:lstStyle/>
          <a:p>
            <a:pPr>
              <a:lnSpc>
                <a:spcPct val="100000"/>
              </a:lnSpc>
              <a:spcAft>
                <a:spcPts val="1000"/>
              </a:spcAft>
            </a:pPr>
            <a:r>
              <a:rPr lang="en-AU" sz="3200" b="1">
                <a:effectLst/>
                <a:latin typeface="+mj-lt"/>
                <a:ea typeface="Calibri" panose="020F0502020204030204" pitchFamily="34" charset="0"/>
                <a:cs typeface="Calibri" panose="020F0502020204030204" pitchFamily="34" charset="0"/>
              </a:rPr>
              <a:t>Opening Prayer: </a:t>
            </a:r>
            <a:endParaRPr lang="en-AU" sz="3200" b="1">
              <a:latin typeface="+mj-lt"/>
              <a:ea typeface="Calibri" panose="020F0502020204030204" pitchFamily="34" charset="0"/>
              <a:cs typeface="Times New Roman" panose="02020603050405020304" pitchFamily="18" charset="0"/>
            </a:endParaRPr>
          </a:p>
          <a:p>
            <a:pPr>
              <a:lnSpc>
                <a:spcPct val="100000"/>
              </a:lnSpc>
              <a:spcBef>
                <a:spcPts val="0"/>
              </a:spcBef>
            </a:pPr>
            <a:endParaRPr lang="en-AU" sz="1600">
              <a:effectLst/>
              <a:latin typeface="Raleway" panose="020B0003030101060003" pitchFamily="34" charset="0"/>
              <a:ea typeface="Calibri" panose="020F0502020204030204" pitchFamily="34" charset="0"/>
              <a:cs typeface="Calibri" panose="020F0502020204030204" pitchFamily="34" charset="0"/>
            </a:endParaRPr>
          </a:p>
          <a:p>
            <a:pPr>
              <a:lnSpc>
                <a:spcPct val="100000"/>
              </a:lnSpc>
              <a:spcBef>
                <a:spcPts val="0"/>
              </a:spcBef>
            </a:pPr>
            <a:r>
              <a:rPr lang="en-AU" sz="2400">
                <a:effectLst/>
                <a:latin typeface="+mn-lt"/>
                <a:ea typeface="Calibri" panose="020F0502020204030204" pitchFamily="34" charset="0"/>
                <a:cs typeface="Calibri" panose="020F0502020204030204" pitchFamily="34" charset="0"/>
              </a:rPr>
              <a:t>Called to serve, teach and offer hope, open our minds to what we will hear.  </a:t>
            </a:r>
          </a:p>
          <a:p>
            <a:pPr>
              <a:spcBef>
                <a:spcPts val="0"/>
              </a:spcBef>
            </a:pPr>
            <a:r>
              <a:rPr lang="en-AU" sz="2800" b="1">
                <a:effectLst/>
                <a:latin typeface="+mn-lt"/>
                <a:ea typeface="Calibri" panose="020F0502020204030204" pitchFamily="34" charset="0"/>
                <a:cs typeface="Calibri"/>
              </a:rPr>
              <a:t>All: Gracious God </a:t>
            </a:r>
            <a:r>
              <a:rPr lang="en-AU" sz="2800" b="1">
                <a:latin typeface="+mn-lt"/>
                <a:ea typeface="Calibri" panose="020F0502020204030204" pitchFamily="34" charset="0"/>
                <a:cs typeface="Calibri"/>
              </a:rPr>
              <a:t>inspire </a:t>
            </a:r>
            <a:r>
              <a:rPr lang="en-AU" sz="2800" b="1">
                <a:effectLst/>
                <a:latin typeface="+mn-lt"/>
                <a:ea typeface="Calibri" panose="020F0502020204030204" pitchFamily="34" charset="0"/>
                <a:cs typeface="Calibri"/>
              </a:rPr>
              <a:t>us</a:t>
            </a:r>
            <a:r>
              <a:rPr lang="en-AU" sz="2800" b="1">
                <a:latin typeface="+mn-lt"/>
                <a:ea typeface="Calibri" panose="020F0502020204030204" pitchFamily="34" charset="0"/>
                <a:cs typeface="Calibri"/>
              </a:rPr>
              <a:t> </a:t>
            </a:r>
            <a:endParaRPr lang="en-AU" sz="2800" b="1">
              <a:effectLst/>
              <a:latin typeface="+mn-lt"/>
              <a:ea typeface="Calibri" panose="020F0502020204030204" pitchFamily="34" charset="0"/>
              <a:cs typeface="Calibri" panose="020F0502020204030204" pitchFamily="34" charset="0"/>
            </a:endParaRPr>
          </a:p>
          <a:p>
            <a:pPr>
              <a:lnSpc>
                <a:spcPct val="100000"/>
              </a:lnSpc>
              <a:spcBef>
                <a:spcPts val="0"/>
              </a:spcBef>
            </a:pPr>
            <a:endParaRPr lang="en-AU" sz="1600">
              <a:effectLst/>
              <a:latin typeface="+mn-lt"/>
              <a:ea typeface="Calibri" panose="020F0502020204030204" pitchFamily="34" charset="0"/>
              <a:cs typeface="Times New Roman" panose="02020603050405020304" pitchFamily="18" charset="0"/>
            </a:endParaRPr>
          </a:p>
          <a:p>
            <a:pPr>
              <a:lnSpc>
                <a:spcPct val="100000"/>
              </a:lnSpc>
              <a:spcBef>
                <a:spcPts val="0"/>
              </a:spcBef>
            </a:pPr>
            <a:r>
              <a:rPr lang="en-AU" sz="2400">
                <a:effectLst/>
                <a:latin typeface="+mn-lt"/>
                <a:ea typeface="Calibri" panose="020F0502020204030204" pitchFamily="34" charset="0"/>
                <a:cs typeface="Calibri" panose="020F0502020204030204" pitchFamily="34" charset="0"/>
              </a:rPr>
              <a:t>Chosen to lead, inspire and act justly, open our ears to listen respectfully and to learn from Jesus the Teacher and the wisdom of others</a:t>
            </a:r>
            <a:r>
              <a:rPr lang="en-AU">
                <a:effectLst/>
                <a:latin typeface="+mn-lt"/>
                <a:ea typeface="Calibri" panose="020F0502020204030204" pitchFamily="34" charset="0"/>
                <a:cs typeface="Calibri" panose="020F0502020204030204" pitchFamily="34" charset="0"/>
              </a:rPr>
              <a:t>. </a:t>
            </a:r>
          </a:p>
          <a:p>
            <a:pPr>
              <a:lnSpc>
                <a:spcPct val="100000"/>
              </a:lnSpc>
              <a:spcBef>
                <a:spcPts val="0"/>
              </a:spcBef>
            </a:pPr>
            <a:r>
              <a:rPr lang="en-AU" sz="2800" b="1">
                <a:effectLst/>
                <a:latin typeface="+mn-lt"/>
                <a:ea typeface="Calibri" panose="020F0502020204030204" pitchFamily="34" charset="0"/>
                <a:cs typeface="Calibri"/>
              </a:rPr>
              <a:t>All: Gracious God </a:t>
            </a:r>
            <a:r>
              <a:rPr lang="en-AU" sz="2800" b="1">
                <a:latin typeface="+mn-lt"/>
                <a:ea typeface="Calibri" panose="020F0502020204030204" pitchFamily="34" charset="0"/>
                <a:cs typeface="Calibri"/>
              </a:rPr>
              <a:t>teach</a:t>
            </a:r>
            <a:r>
              <a:rPr lang="en-AU" sz="2800" b="1">
                <a:effectLst/>
                <a:latin typeface="+mn-lt"/>
                <a:ea typeface="Calibri" panose="020F0502020204030204" pitchFamily="34" charset="0"/>
                <a:cs typeface="Calibri"/>
              </a:rPr>
              <a:t> us</a:t>
            </a:r>
          </a:p>
          <a:p>
            <a:pPr>
              <a:lnSpc>
                <a:spcPct val="100000"/>
              </a:lnSpc>
              <a:spcBef>
                <a:spcPts val="0"/>
              </a:spcBef>
            </a:pPr>
            <a:endParaRPr lang="en-AU" sz="1600" b="1">
              <a:effectLst/>
              <a:latin typeface="+mn-lt"/>
              <a:ea typeface="Calibri" panose="020F0502020204030204" pitchFamily="34" charset="0"/>
              <a:cs typeface="Calibri" panose="020F0502020204030204" pitchFamily="34" charset="0"/>
            </a:endParaRPr>
          </a:p>
          <a:p>
            <a:pPr>
              <a:lnSpc>
                <a:spcPct val="100000"/>
              </a:lnSpc>
              <a:spcBef>
                <a:spcPts val="0"/>
              </a:spcBef>
            </a:pPr>
            <a:r>
              <a:rPr lang="en-AU" sz="2400">
                <a:effectLst/>
                <a:latin typeface="+mn-lt"/>
                <a:ea typeface="Calibri" panose="020F0502020204030204" pitchFamily="34" charset="0"/>
                <a:cs typeface="Calibri" panose="020F0502020204030204" pitchFamily="34" charset="0"/>
              </a:rPr>
              <a:t>Called and Chosen to come in hope, love and expectation, open our hearts to hold Your Spirit and share it joyfully.</a:t>
            </a:r>
            <a:endParaRPr lang="en-AU" sz="2400">
              <a:effectLst/>
              <a:latin typeface="+mn-lt"/>
              <a:ea typeface="Calibri" panose="020F0502020204030204" pitchFamily="34" charset="0"/>
              <a:cs typeface="Times New Roman" panose="02020603050405020304" pitchFamily="18" charset="0"/>
            </a:endParaRPr>
          </a:p>
          <a:p>
            <a:pPr>
              <a:lnSpc>
                <a:spcPct val="100000"/>
              </a:lnSpc>
              <a:spcBef>
                <a:spcPts val="0"/>
              </a:spcBef>
            </a:pPr>
            <a:r>
              <a:rPr lang="en-AU" sz="2800" b="1">
                <a:effectLst/>
                <a:latin typeface="+mn-lt"/>
                <a:ea typeface="Calibri" panose="020F0502020204030204" pitchFamily="34" charset="0"/>
                <a:cs typeface="Calibri"/>
              </a:rPr>
              <a:t>All: Gracious God </a:t>
            </a:r>
            <a:r>
              <a:rPr lang="en-AU" sz="2800" b="1">
                <a:latin typeface="+mn-lt"/>
                <a:ea typeface="Calibri" panose="020F0502020204030204" pitchFamily="34" charset="0"/>
                <a:cs typeface="Calibri"/>
              </a:rPr>
              <a:t>embrace</a:t>
            </a:r>
            <a:r>
              <a:rPr lang="en-AU" sz="2800" b="1">
                <a:effectLst/>
                <a:latin typeface="+mn-lt"/>
                <a:ea typeface="Calibri" panose="020F0502020204030204" pitchFamily="34" charset="0"/>
                <a:cs typeface="Calibri"/>
              </a:rPr>
              <a:t> us</a:t>
            </a:r>
            <a:endParaRPr lang="en-AU" sz="2800">
              <a:effectLst/>
              <a:latin typeface="+mn-lt"/>
              <a:ea typeface="Calibri" panose="020F0502020204030204" pitchFamily="34" charset="0"/>
              <a:cs typeface="Calibri"/>
            </a:endParaRPr>
          </a:p>
          <a:p>
            <a:pPr>
              <a:lnSpc>
                <a:spcPct val="100000"/>
              </a:lnSpc>
            </a:pPr>
            <a:endParaRPr lang="en-AU">
              <a:latin typeface="Raleway" panose="020B0003030101060003" pitchFamily="34" charset="0"/>
            </a:endParaRPr>
          </a:p>
        </p:txBody>
      </p:sp>
      <p:pic>
        <p:nvPicPr>
          <p:cNvPr id="6" name="Picture 5" descr="A picture containing text, book&#10;&#10;Description automatically generated">
            <a:extLst>
              <a:ext uri="{FF2B5EF4-FFF2-40B4-BE49-F238E27FC236}">
                <a16:creationId xmlns:a16="http://schemas.microsoft.com/office/drawing/2014/main" id="{46BC2A78-2008-498E-B0FE-678E718FDE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4584" y="1764014"/>
            <a:ext cx="3934832" cy="4158533"/>
          </a:xfrm>
          <a:prstGeom prst="ellipse">
            <a:avLst/>
          </a:prstGeom>
          <a:ln>
            <a:noFill/>
          </a:ln>
          <a:effectLst>
            <a:softEdge rad="112500"/>
          </a:effectLst>
        </p:spPr>
      </p:pic>
      <p:sp>
        <p:nvSpPr>
          <p:cNvPr id="7" name="Subtitle 2">
            <a:extLst>
              <a:ext uri="{FF2B5EF4-FFF2-40B4-BE49-F238E27FC236}">
                <a16:creationId xmlns:a16="http://schemas.microsoft.com/office/drawing/2014/main" id="{6B098E52-B08C-4029-BFCA-6237B0F28060}"/>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4">
                  <a:extLst>
                    <a:ext uri="{A12FA001-AC4F-418D-AE19-62706E023703}">
                      <ahyp:hlinkClr xmlns:ahyp="http://schemas.microsoft.com/office/drawing/2018/hyperlinkcolor" val="tx"/>
                    </a:ext>
                  </a:extLst>
                </a:hlinkClick>
              </a:rPr>
              <a:t>Dianelos Georgoudis / CC BY-SA </a:t>
            </a:r>
            <a:endParaRPr lang="en-AU" sz="1600"/>
          </a:p>
        </p:txBody>
      </p:sp>
    </p:spTree>
    <p:extLst>
      <p:ext uri="{BB962C8B-B14F-4D97-AF65-F5344CB8AC3E}">
        <p14:creationId xmlns:p14="http://schemas.microsoft.com/office/powerpoint/2010/main" val="3617495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B19C6-94B2-F777-C55F-1BBA251AAC83}"/>
              </a:ext>
            </a:extLst>
          </p:cNvPr>
          <p:cNvSpPr>
            <a:spLocks noGrp="1"/>
          </p:cNvSpPr>
          <p:nvPr>
            <p:ph type="ctrTitle"/>
          </p:nvPr>
        </p:nvSpPr>
        <p:spPr/>
        <p:txBody>
          <a:bodyPr/>
          <a:lstStyle/>
          <a:p>
            <a:endParaRPr lang="en-AU"/>
          </a:p>
        </p:txBody>
      </p:sp>
      <p:sp>
        <p:nvSpPr>
          <p:cNvPr id="5" name="Subtitle 4">
            <a:extLst>
              <a:ext uri="{FF2B5EF4-FFF2-40B4-BE49-F238E27FC236}">
                <a16:creationId xmlns:a16="http://schemas.microsoft.com/office/drawing/2014/main" id="{18BC695F-2D32-4B45-9A27-8A6EE04D7EF1}"/>
              </a:ext>
            </a:extLst>
          </p:cNvPr>
          <p:cNvSpPr>
            <a:spLocks noGrp="1"/>
          </p:cNvSpPr>
          <p:nvPr>
            <p:ph type="subTitle" idx="1"/>
          </p:nvPr>
        </p:nvSpPr>
        <p:spPr/>
        <p:txBody>
          <a:bodyPr anchor="ctr"/>
          <a:lstStyle/>
          <a:p>
            <a:pPr>
              <a:lnSpc>
                <a:spcPct val="100000"/>
              </a:lnSpc>
              <a:spcAft>
                <a:spcPts val="1000"/>
              </a:spcAft>
            </a:pPr>
            <a:r>
              <a:rPr lang="en-AU" sz="6000" b="1">
                <a:effectLst/>
                <a:latin typeface="+mj-lt"/>
                <a:ea typeface="Calibri" panose="020F0502020204030204" pitchFamily="34" charset="0"/>
                <a:cs typeface="Calibri" panose="020F0502020204030204" pitchFamily="34" charset="0"/>
              </a:rPr>
              <a:t>We Listen</a:t>
            </a:r>
            <a:endParaRPr lang="en-AU" sz="6000" b="1">
              <a:latin typeface="+mj-lt"/>
              <a:ea typeface="Calibri" panose="020F0502020204030204" pitchFamily="34" charset="0"/>
              <a:cs typeface="Times New Roman" panose="02020603050405020304" pitchFamily="18" charset="0"/>
            </a:endParaRPr>
          </a:p>
        </p:txBody>
      </p:sp>
      <p:pic>
        <p:nvPicPr>
          <p:cNvPr id="6" name="Picture 5" descr="A picture containing text, book&#10;&#10;Description automatically generated">
            <a:extLst>
              <a:ext uri="{FF2B5EF4-FFF2-40B4-BE49-F238E27FC236}">
                <a16:creationId xmlns:a16="http://schemas.microsoft.com/office/drawing/2014/main" id="{46BC2A78-2008-498E-B0FE-678E718FDE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9760" y="404900"/>
            <a:ext cx="5385500" cy="5691673"/>
          </a:xfrm>
          <a:prstGeom prst="ellipse">
            <a:avLst/>
          </a:prstGeom>
          <a:ln>
            <a:noFill/>
          </a:ln>
          <a:effectLst>
            <a:softEdge rad="112500"/>
          </a:effectLst>
        </p:spPr>
      </p:pic>
      <p:sp>
        <p:nvSpPr>
          <p:cNvPr id="7" name="Subtitle 2">
            <a:extLst>
              <a:ext uri="{FF2B5EF4-FFF2-40B4-BE49-F238E27FC236}">
                <a16:creationId xmlns:a16="http://schemas.microsoft.com/office/drawing/2014/main" id="{6B098E52-B08C-4029-BFCA-6237B0F28060}"/>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4">
                  <a:extLst>
                    <a:ext uri="{A12FA001-AC4F-418D-AE19-62706E023703}">
                      <ahyp:hlinkClr xmlns:ahyp="http://schemas.microsoft.com/office/drawing/2018/hyperlinkcolor" val="tx"/>
                    </a:ext>
                  </a:extLst>
                </a:hlinkClick>
              </a:rPr>
              <a:t>Dianelos Georgoudis / CC BY-SA </a:t>
            </a:r>
            <a:endParaRPr lang="en-AU" sz="1600"/>
          </a:p>
        </p:txBody>
      </p:sp>
    </p:spTree>
    <p:extLst>
      <p:ext uri="{BB962C8B-B14F-4D97-AF65-F5344CB8AC3E}">
        <p14:creationId xmlns:p14="http://schemas.microsoft.com/office/powerpoint/2010/main" val="42815935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CCE2D-C49C-C6A9-9679-0242BBF310E1}"/>
              </a:ext>
            </a:extLst>
          </p:cNvPr>
          <p:cNvSpPr>
            <a:spLocks noGrp="1"/>
          </p:cNvSpPr>
          <p:nvPr>
            <p:ph type="ctrTitle"/>
          </p:nvPr>
        </p:nvSpPr>
        <p:spPr/>
        <p:txBody>
          <a:bodyPr/>
          <a:lstStyle/>
          <a:p>
            <a:endParaRPr lang="en-AU"/>
          </a:p>
        </p:txBody>
      </p:sp>
      <p:sp>
        <p:nvSpPr>
          <p:cNvPr id="5" name="Subtitle 4">
            <a:extLst>
              <a:ext uri="{FF2B5EF4-FFF2-40B4-BE49-F238E27FC236}">
                <a16:creationId xmlns:a16="http://schemas.microsoft.com/office/drawing/2014/main" id="{18BC695F-2D32-4B45-9A27-8A6EE04D7EF1}"/>
              </a:ext>
            </a:extLst>
          </p:cNvPr>
          <p:cNvSpPr>
            <a:spLocks noGrp="1"/>
          </p:cNvSpPr>
          <p:nvPr>
            <p:ph type="subTitle" idx="1"/>
          </p:nvPr>
        </p:nvSpPr>
        <p:spPr>
          <a:xfrm>
            <a:off x="411192" y="1773936"/>
            <a:ext cx="6395308" cy="3701898"/>
          </a:xfrm>
        </p:spPr>
        <p:txBody>
          <a:bodyPr/>
          <a:lstStyle/>
          <a:p>
            <a:pPr>
              <a:lnSpc>
                <a:spcPct val="115000"/>
              </a:lnSpc>
              <a:spcAft>
                <a:spcPts val="1000"/>
              </a:spcAft>
            </a:pPr>
            <a:r>
              <a:rPr lang="en-AU" sz="2800">
                <a:effectLst/>
                <a:latin typeface="+mn-lt"/>
                <a:ea typeface="Calibri" panose="020F0502020204030204" pitchFamily="34" charset="0"/>
                <a:cs typeface="Calibri" panose="020F0502020204030204" pitchFamily="34" charset="0"/>
              </a:rPr>
              <a:t>A Reading from the Gospel according to Mark </a:t>
            </a:r>
          </a:p>
          <a:p>
            <a:pPr>
              <a:lnSpc>
                <a:spcPct val="115000"/>
              </a:lnSpc>
              <a:spcAft>
                <a:spcPts val="1000"/>
              </a:spcAft>
            </a:pPr>
            <a:r>
              <a:rPr lang="en-AU" sz="1800">
                <a:effectLst/>
                <a:latin typeface="+mn-lt"/>
                <a:ea typeface="Calibri" panose="020F0502020204030204" pitchFamily="34" charset="0"/>
                <a:cs typeface="Calibri" panose="020F0502020204030204" pitchFamily="34" charset="0"/>
              </a:rPr>
              <a:t>(Mark1:21-22, 27-28, 35-39)</a:t>
            </a:r>
            <a:endParaRPr lang="en-AU" sz="1800">
              <a:effectLst/>
              <a:latin typeface="+mn-lt"/>
              <a:ea typeface="Calibri" panose="020F0502020204030204" pitchFamily="34" charset="0"/>
              <a:cs typeface="Times New Roman" panose="02020603050405020304" pitchFamily="18" charset="0"/>
            </a:endParaRPr>
          </a:p>
          <a:p>
            <a:pPr>
              <a:lnSpc>
                <a:spcPct val="100000"/>
              </a:lnSpc>
              <a:spcBef>
                <a:spcPts val="0"/>
              </a:spcBef>
            </a:pPr>
            <a:endParaRPr lang="en-AU" sz="1600">
              <a:effectLst/>
              <a:latin typeface="+mn-lt"/>
              <a:ea typeface="Calibri" panose="020F0502020204030204" pitchFamily="34" charset="0"/>
              <a:cs typeface="Calibri" panose="020F0502020204030204" pitchFamily="34" charset="0"/>
            </a:endParaRPr>
          </a:p>
          <a:p>
            <a:pPr>
              <a:lnSpc>
                <a:spcPct val="100000"/>
              </a:lnSpc>
              <a:spcBef>
                <a:spcPts val="0"/>
              </a:spcBef>
            </a:pPr>
            <a:endParaRPr lang="en-AU" sz="1600">
              <a:latin typeface="+mn-lt"/>
              <a:ea typeface="Calibri" panose="020F0502020204030204" pitchFamily="34" charset="0"/>
              <a:cs typeface="Calibri" panose="020F0502020204030204" pitchFamily="34" charset="0"/>
            </a:endParaRPr>
          </a:p>
          <a:p>
            <a:pPr>
              <a:lnSpc>
                <a:spcPct val="100000"/>
              </a:lnSpc>
              <a:spcBef>
                <a:spcPts val="0"/>
              </a:spcBef>
            </a:pPr>
            <a:endParaRPr lang="en-AU" sz="1600">
              <a:effectLst/>
              <a:latin typeface="+mn-lt"/>
              <a:ea typeface="Calibri" panose="020F0502020204030204" pitchFamily="34" charset="0"/>
              <a:cs typeface="Calibri" panose="020F0502020204030204" pitchFamily="34" charset="0"/>
            </a:endParaRPr>
          </a:p>
          <a:p>
            <a:pPr>
              <a:lnSpc>
                <a:spcPct val="100000"/>
              </a:lnSpc>
              <a:spcBef>
                <a:spcPts val="0"/>
              </a:spcBef>
            </a:pPr>
            <a:endParaRPr lang="en-AU" sz="1600">
              <a:latin typeface="+mn-lt"/>
              <a:ea typeface="Calibri" panose="020F0502020204030204" pitchFamily="34" charset="0"/>
              <a:cs typeface="Calibri" panose="020F0502020204030204" pitchFamily="34" charset="0"/>
            </a:endParaRPr>
          </a:p>
          <a:p>
            <a:pPr>
              <a:lnSpc>
                <a:spcPct val="100000"/>
              </a:lnSpc>
              <a:spcBef>
                <a:spcPts val="0"/>
              </a:spcBef>
            </a:pPr>
            <a:r>
              <a:rPr lang="en-AU" sz="2800">
                <a:effectLst/>
                <a:latin typeface="+mn-lt"/>
                <a:ea typeface="Calibri" panose="020F0502020204030204" pitchFamily="34" charset="0"/>
                <a:cs typeface="Calibri" panose="020F0502020204030204" pitchFamily="34" charset="0"/>
              </a:rPr>
              <a:t>The Gospel of the Lord</a:t>
            </a:r>
          </a:p>
          <a:p>
            <a:pPr>
              <a:lnSpc>
                <a:spcPct val="100000"/>
              </a:lnSpc>
              <a:spcBef>
                <a:spcPts val="0"/>
              </a:spcBef>
            </a:pPr>
            <a:r>
              <a:rPr lang="en-AU" sz="2800" b="1">
                <a:latin typeface="+mn-lt"/>
                <a:ea typeface="Calibri" panose="020F0502020204030204" pitchFamily="34" charset="0"/>
                <a:cs typeface="Calibri" panose="020F0502020204030204" pitchFamily="34" charset="0"/>
              </a:rPr>
              <a:t>All: Praise to you Lord Jesus Christ</a:t>
            </a:r>
            <a:endParaRPr lang="en-AU" sz="2800" b="1">
              <a:effectLst/>
              <a:latin typeface="+mn-lt"/>
              <a:ea typeface="Calibri" panose="020F0502020204030204" pitchFamily="34" charset="0"/>
              <a:cs typeface="Calibri" panose="020F0502020204030204" pitchFamily="34" charset="0"/>
            </a:endParaRPr>
          </a:p>
          <a:p>
            <a:pPr>
              <a:lnSpc>
                <a:spcPct val="100000"/>
              </a:lnSpc>
              <a:spcBef>
                <a:spcPts val="0"/>
              </a:spcBef>
            </a:pPr>
            <a:endParaRPr lang="en-AU" sz="1600">
              <a:effectLst/>
              <a:latin typeface="Raleway" panose="020B0003030101060003" pitchFamily="34" charset="0"/>
              <a:ea typeface="Calibri" panose="020F0502020204030204" pitchFamily="34" charset="0"/>
              <a:cs typeface="Calibri" panose="020F0502020204030204" pitchFamily="34" charset="0"/>
            </a:endParaRPr>
          </a:p>
        </p:txBody>
      </p:sp>
      <p:pic>
        <p:nvPicPr>
          <p:cNvPr id="6" name="Picture 5" descr="A picture containing text, book&#10;&#10;Description automatically generated">
            <a:extLst>
              <a:ext uri="{FF2B5EF4-FFF2-40B4-BE49-F238E27FC236}">
                <a16:creationId xmlns:a16="http://schemas.microsoft.com/office/drawing/2014/main" id="{46BC2A78-2008-498E-B0FE-678E718FDE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3992" y="254409"/>
            <a:ext cx="5385500" cy="5691673"/>
          </a:xfrm>
          <a:prstGeom prst="ellipse">
            <a:avLst/>
          </a:prstGeom>
          <a:ln>
            <a:noFill/>
          </a:ln>
          <a:effectLst>
            <a:softEdge rad="112500"/>
          </a:effectLst>
        </p:spPr>
      </p:pic>
      <p:sp>
        <p:nvSpPr>
          <p:cNvPr id="7" name="Subtitle 2">
            <a:extLst>
              <a:ext uri="{FF2B5EF4-FFF2-40B4-BE49-F238E27FC236}">
                <a16:creationId xmlns:a16="http://schemas.microsoft.com/office/drawing/2014/main" id="{6B098E52-B08C-4029-BFCA-6237B0F28060}"/>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4">
                  <a:extLst>
                    <a:ext uri="{A12FA001-AC4F-418D-AE19-62706E023703}">
                      <ahyp:hlinkClr xmlns:ahyp="http://schemas.microsoft.com/office/drawing/2018/hyperlinkcolor" val="tx"/>
                    </a:ext>
                  </a:extLst>
                </a:hlinkClick>
              </a:rPr>
              <a:t>Dianelos Georgoudis / CC BY-SA </a:t>
            </a:r>
            <a:endParaRPr lang="en-AU" sz="1600"/>
          </a:p>
        </p:txBody>
      </p:sp>
    </p:spTree>
    <p:extLst>
      <p:ext uri="{BB962C8B-B14F-4D97-AF65-F5344CB8AC3E}">
        <p14:creationId xmlns:p14="http://schemas.microsoft.com/office/powerpoint/2010/main" val="772793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6B098E52-B08C-4029-BFCA-6237B0F28060}"/>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3">
                  <a:extLst>
                    <a:ext uri="{A12FA001-AC4F-418D-AE19-62706E023703}">
                      <ahyp:hlinkClr xmlns:ahyp="http://schemas.microsoft.com/office/drawing/2018/hyperlinkcolor" val="tx"/>
                    </a:ext>
                  </a:extLst>
                </a:hlinkClick>
              </a:rPr>
              <a:t>Dianelos Georgoudis / CC BY-SA </a:t>
            </a:r>
            <a:endParaRPr lang="en-AU" sz="1600"/>
          </a:p>
        </p:txBody>
      </p:sp>
      <p:sp>
        <p:nvSpPr>
          <p:cNvPr id="2" name="Title 1">
            <a:extLst>
              <a:ext uri="{FF2B5EF4-FFF2-40B4-BE49-F238E27FC236}">
                <a16:creationId xmlns:a16="http://schemas.microsoft.com/office/drawing/2014/main" id="{589FCEED-4C25-2827-215C-71D86C4094DF}"/>
              </a:ext>
            </a:extLst>
          </p:cNvPr>
          <p:cNvSpPr>
            <a:spLocks noGrp="1"/>
          </p:cNvSpPr>
          <p:nvPr>
            <p:ph type="ctrTitle"/>
          </p:nvPr>
        </p:nvSpPr>
        <p:spPr/>
        <p:txBody>
          <a:bodyPr/>
          <a:lstStyle/>
          <a:p>
            <a:r>
              <a:rPr lang="en-AU"/>
              <a:t>We Respond</a:t>
            </a:r>
          </a:p>
        </p:txBody>
      </p:sp>
      <p:pic>
        <p:nvPicPr>
          <p:cNvPr id="6" name="Picture 5" descr="A picture containing text, book&#10;&#10;Description automatically generated">
            <a:extLst>
              <a:ext uri="{FF2B5EF4-FFF2-40B4-BE49-F238E27FC236}">
                <a16:creationId xmlns:a16="http://schemas.microsoft.com/office/drawing/2014/main" id="{46BC2A78-2008-498E-B0FE-678E718FDE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30057" y="-981"/>
            <a:ext cx="6444343" cy="68107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53925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6B098E52-B08C-4029-BFCA-6237B0F28060}"/>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3">
                  <a:extLst>
                    <a:ext uri="{A12FA001-AC4F-418D-AE19-62706E023703}">
                      <ahyp:hlinkClr xmlns:ahyp="http://schemas.microsoft.com/office/drawing/2018/hyperlinkcolor" val="tx"/>
                    </a:ext>
                  </a:extLst>
                </a:hlinkClick>
              </a:rPr>
              <a:t>Dianelos Georgoudis / CC BY-SA </a:t>
            </a:r>
            <a:endParaRPr lang="en-AU" sz="1600"/>
          </a:p>
        </p:txBody>
      </p:sp>
      <p:sp>
        <p:nvSpPr>
          <p:cNvPr id="8" name="Subtitle 4">
            <a:extLst>
              <a:ext uri="{FF2B5EF4-FFF2-40B4-BE49-F238E27FC236}">
                <a16:creationId xmlns:a16="http://schemas.microsoft.com/office/drawing/2014/main" id="{CC2EEAA0-921C-46C0-B64A-F49D076E3BF7}"/>
              </a:ext>
            </a:extLst>
          </p:cNvPr>
          <p:cNvSpPr txBox="1">
            <a:spLocks/>
          </p:cNvSpPr>
          <p:nvPr/>
        </p:nvSpPr>
        <p:spPr>
          <a:xfrm>
            <a:off x="183276" y="1547018"/>
            <a:ext cx="7870660" cy="1230923"/>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Aft>
                <a:spcPts val="1000"/>
              </a:spcAft>
            </a:pPr>
            <a:endParaRPr lang="en-AU" sz="4800" b="1">
              <a:latin typeface="+mj-lt"/>
              <a:ea typeface="Calibri" panose="020F0502020204030204" pitchFamily="34" charset="0"/>
              <a:cs typeface="Times New Roman" panose="02020603050405020304" pitchFamily="18" charset="0"/>
            </a:endParaRPr>
          </a:p>
        </p:txBody>
      </p:sp>
      <p:sp>
        <p:nvSpPr>
          <p:cNvPr id="4" name="Title 3">
            <a:extLst>
              <a:ext uri="{FF2B5EF4-FFF2-40B4-BE49-F238E27FC236}">
                <a16:creationId xmlns:a16="http://schemas.microsoft.com/office/drawing/2014/main" id="{4991D920-EACA-0CD9-CF5E-6AEEEE2E66B3}"/>
              </a:ext>
            </a:extLst>
          </p:cNvPr>
          <p:cNvSpPr>
            <a:spLocks noGrp="1"/>
          </p:cNvSpPr>
          <p:nvPr>
            <p:ph type="ctrTitle"/>
          </p:nvPr>
        </p:nvSpPr>
        <p:spPr/>
        <p:txBody>
          <a:bodyPr/>
          <a:lstStyle/>
          <a:p>
            <a:r>
              <a:rPr lang="en-AU" sz="4400" b="1">
                <a:latin typeface="+mj-lt"/>
                <a:ea typeface="Calibri" panose="020F0502020204030204" pitchFamily="34" charset="0"/>
                <a:cs typeface="Calibri" panose="020F0502020204030204" pitchFamily="34" charset="0"/>
              </a:rPr>
              <a:t>Litany of Praise to Jesus the Teacher</a:t>
            </a:r>
            <a:endParaRPr lang="en-AU"/>
          </a:p>
        </p:txBody>
      </p:sp>
      <p:pic>
        <p:nvPicPr>
          <p:cNvPr id="6" name="Picture 5" descr="A picture containing text, book&#10;&#10;Description automatically generated">
            <a:extLst>
              <a:ext uri="{FF2B5EF4-FFF2-40B4-BE49-F238E27FC236}">
                <a16:creationId xmlns:a16="http://schemas.microsoft.com/office/drawing/2014/main" id="{46BC2A78-2008-498E-B0FE-678E718FDE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0238" y="1888273"/>
            <a:ext cx="4113287" cy="4347133"/>
          </a:xfrm>
          <a:prstGeom prst="ellipse">
            <a:avLst/>
          </a:prstGeom>
          <a:ln>
            <a:noFill/>
          </a:ln>
          <a:effectLst>
            <a:softEdge rad="112500"/>
          </a:effectLst>
        </p:spPr>
      </p:pic>
      <p:sp>
        <p:nvSpPr>
          <p:cNvPr id="3" name="Subtitle 2">
            <a:extLst>
              <a:ext uri="{FF2B5EF4-FFF2-40B4-BE49-F238E27FC236}">
                <a16:creationId xmlns:a16="http://schemas.microsoft.com/office/drawing/2014/main" id="{20E48D29-C8C3-49E1-A6DB-EFCAC1CA588F}"/>
              </a:ext>
            </a:extLst>
          </p:cNvPr>
          <p:cNvSpPr>
            <a:spLocks noGrp="1"/>
          </p:cNvSpPr>
          <p:nvPr>
            <p:ph type="subTitle" idx="1"/>
          </p:nvPr>
        </p:nvSpPr>
        <p:spPr>
          <a:xfrm>
            <a:off x="237417" y="1942473"/>
            <a:ext cx="6672147" cy="3701898"/>
          </a:xfrm>
        </p:spPr>
        <p:txBody>
          <a:bodyPr vert="horz" lIns="91440" tIns="45720" rIns="91440" bIns="45720" rtlCol="0" anchor="t">
            <a:normAutofit/>
          </a:bodyPr>
          <a:lstStyle/>
          <a:p>
            <a:pPr>
              <a:lnSpc>
                <a:spcPct val="100000"/>
              </a:lnSpc>
              <a:spcBef>
                <a:spcPts val="0"/>
              </a:spcBef>
            </a:pPr>
            <a:r>
              <a:rPr lang="en-AU" sz="2400">
                <a:effectLst/>
                <a:latin typeface="+mn-lt"/>
                <a:ea typeface="Calibri" panose="020F0502020204030204" pitchFamily="34" charset="0"/>
                <a:cs typeface="Times New Roman" panose="02020603050405020304" pitchFamily="18" charset="0"/>
              </a:rPr>
              <a:t>Jesus, your disciples named you Teacher and Master</a:t>
            </a:r>
          </a:p>
          <a:p>
            <a:pPr>
              <a:lnSpc>
                <a:spcPct val="100000"/>
              </a:lnSpc>
              <a:spcBef>
                <a:spcPts val="0"/>
              </a:spcBef>
            </a:pPr>
            <a:r>
              <a:rPr lang="en-AU" sz="2800" b="1">
                <a:effectLst/>
                <a:latin typeface="+mn-lt"/>
                <a:ea typeface="Calibri" panose="020F0502020204030204" pitchFamily="34" charset="0"/>
                <a:cs typeface="Times New Roman" panose="02020603050405020304" pitchFamily="18" charset="0"/>
              </a:rPr>
              <a:t>ALL: Holy Wisdom, we praise you</a:t>
            </a:r>
          </a:p>
          <a:p>
            <a:pPr>
              <a:lnSpc>
                <a:spcPct val="100000"/>
              </a:lnSpc>
              <a:spcBef>
                <a:spcPts val="0"/>
              </a:spcBef>
            </a:pPr>
            <a:endParaRPr lang="en-AU" sz="1600">
              <a:effectLst/>
              <a:latin typeface="+mn-lt"/>
              <a:ea typeface="Calibri" panose="020F0502020204030204" pitchFamily="34" charset="0"/>
              <a:cs typeface="Times New Roman" panose="02020603050405020304" pitchFamily="18" charset="0"/>
            </a:endParaRPr>
          </a:p>
          <a:p>
            <a:pPr>
              <a:lnSpc>
                <a:spcPct val="100000"/>
              </a:lnSpc>
              <a:spcBef>
                <a:spcPts val="0"/>
              </a:spcBef>
            </a:pPr>
            <a:r>
              <a:rPr lang="en-AU" sz="2400">
                <a:effectLst/>
                <a:latin typeface="+mn-lt"/>
                <a:ea typeface="Calibri" panose="020F0502020204030204" pitchFamily="34" charset="0"/>
                <a:cs typeface="Times New Roman" panose="02020603050405020304" pitchFamily="18" charset="0"/>
              </a:rPr>
              <a:t>Jesus, you taught in fields, from hillsides and by the waters</a:t>
            </a:r>
          </a:p>
          <a:p>
            <a:pPr>
              <a:lnSpc>
                <a:spcPct val="100000"/>
              </a:lnSpc>
              <a:spcBef>
                <a:spcPts val="0"/>
              </a:spcBef>
            </a:pPr>
            <a:r>
              <a:rPr lang="en-AU" sz="2800" b="1">
                <a:effectLst/>
                <a:latin typeface="+mn-lt"/>
                <a:ea typeface="Calibri" panose="020F0502020204030204" pitchFamily="34" charset="0"/>
                <a:cs typeface="Times New Roman" panose="02020603050405020304" pitchFamily="18" charset="0"/>
              </a:rPr>
              <a:t>ALL: Holy Wisdom, we praise you</a:t>
            </a:r>
          </a:p>
          <a:p>
            <a:pPr>
              <a:lnSpc>
                <a:spcPct val="100000"/>
              </a:lnSpc>
              <a:spcBef>
                <a:spcPts val="0"/>
              </a:spcBef>
            </a:pPr>
            <a:endParaRPr lang="en-AU" sz="1600">
              <a:effectLst/>
              <a:latin typeface="+mn-lt"/>
              <a:ea typeface="Calibri" panose="020F0502020204030204" pitchFamily="34" charset="0"/>
              <a:cs typeface="Times New Roman" panose="02020603050405020304" pitchFamily="18" charset="0"/>
            </a:endParaRPr>
          </a:p>
          <a:p>
            <a:pPr>
              <a:lnSpc>
                <a:spcPct val="100000"/>
              </a:lnSpc>
              <a:spcBef>
                <a:spcPts val="0"/>
              </a:spcBef>
            </a:pPr>
            <a:r>
              <a:rPr lang="en-AU" sz="2400">
                <a:effectLst/>
                <a:latin typeface="+mn-lt"/>
                <a:ea typeface="Calibri" panose="020F0502020204030204" pitchFamily="34" charset="0"/>
                <a:cs typeface="Times New Roman"/>
              </a:rPr>
              <a:t>Jesus</a:t>
            </a:r>
            <a:r>
              <a:rPr lang="en-AU" sz="2400">
                <a:latin typeface="+mn-lt"/>
                <a:ea typeface="Calibri" panose="020F0502020204030204" pitchFamily="34" charset="0"/>
                <a:cs typeface="Times New Roman"/>
              </a:rPr>
              <a:t>,</a:t>
            </a:r>
            <a:r>
              <a:rPr lang="en-AU" sz="2400">
                <a:effectLst/>
                <a:latin typeface="+mn-lt"/>
                <a:ea typeface="Calibri" panose="020F0502020204030204" pitchFamily="34" charset="0"/>
                <a:cs typeface="Times New Roman"/>
              </a:rPr>
              <a:t> you taught through story and parable</a:t>
            </a:r>
          </a:p>
          <a:p>
            <a:pPr>
              <a:spcBef>
                <a:spcPts val="0"/>
              </a:spcBef>
            </a:pPr>
            <a:r>
              <a:rPr lang="en-AU" sz="2800" b="1">
                <a:effectLst/>
                <a:latin typeface="+mn-lt"/>
                <a:ea typeface="Calibri" panose="020F0502020204030204" pitchFamily="34" charset="0"/>
                <a:cs typeface="Times New Roman"/>
              </a:rPr>
              <a:t>ALL: Holy Wisdom</a:t>
            </a:r>
            <a:r>
              <a:rPr lang="en-AU" sz="2800" b="1">
                <a:latin typeface="+mn-lt"/>
                <a:ea typeface="Calibri" panose="020F0502020204030204" pitchFamily="34" charset="0"/>
                <a:cs typeface="Times New Roman"/>
              </a:rPr>
              <a:t>,</a:t>
            </a:r>
            <a:r>
              <a:rPr lang="en-AU" sz="2800" b="1">
                <a:effectLst/>
                <a:latin typeface="+mn-lt"/>
                <a:ea typeface="Calibri" panose="020F0502020204030204" pitchFamily="34" charset="0"/>
                <a:cs typeface="Times New Roman"/>
              </a:rPr>
              <a:t> we praise you</a:t>
            </a:r>
            <a:r>
              <a:rPr lang="en-AU" sz="2800" b="1">
                <a:latin typeface="+mn-lt"/>
                <a:ea typeface="Calibri" panose="020F0502020204030204" pitchFamily="34" charset="0"/>
                <a:cs typeface="Times New Roman"/>
              </a:rPr>
              <a:t>  </a:t>
            </a:r>
            <a:endParaRPr lang="en-AU" sz="2800" b="1">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5616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text, book&#10;&#10;Description automatically generated">
            <a:extLst>
              <a:ext uri="{FF2B5EF4-FFF2-40B4-BE49-F238E27FC236}">
                <a16:creationId xmlns:a16="http://schemas.microsoft.com/office/drawing/2014/main" id="{46BC2A78-2008-498E-B0FE-678E718FDE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7798" y="2250451"/>
            <a:ext cx="3678225" cy="3887338"/>
          </a:xfrm>
          <a:prstGeom prst="ellipse">
            <a:avLst/>
          </a:prstGeom>
          <a:ln>
            <a:noFill/>
          </a:ln>
          <a:effectLst>
            <a:softEdge rad="112500"/>
          </a:effectLst>
        </p:spPr>
      </p:pic>
      <p:sp>
        <p:nvSpPr>
          <p:cNvPr id="7" name="Subtitle 2">
            <a:extLst>
              <a:ext uri="{FF2B5EF4-FFF2-40B4-BE49-F238E27FC236}">
                <a16:creationId xmlns:a16="http://schemas.microsoft.com/office/drawing/2014/main" id="{6B098E52-B08C-4029-BFCA-6237B0F28060}"/>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hlinkClick r:id="rId4">
                  <a:extLst>
                    <a:ext uri="{A12FA001-AC4F-418D-AE19-62706E023703}">
                      <ahyp:hlinkClr xmlns:ahyp="http://schemas.microsoft.com/office/drawing/2018/hyperlinkcolor" val="tx"/>
                    </a:ext>
                  </a:extLst>
                </a:hlinkClick>
              </a:rPr>
              <a:t>Dianelos Georgoudis / CC BY-SA </a:t>
            </a:r>
            <a:endParaRPr lang="en-AU" sz="1600"/>
          </a:p>
        </p:txBody>
      </p:sp>
      <p:sp>
        <p:nvSpPr>
          <p:cNvPr id="8" name="Subtitle 4">
            <a:extLst>
              <a:ext uri="{FF2B5EF4-FFF2-40B4-BE49-F238E27FC236}">
                <a16:creationId xmlns:a16="http://schemas.microsoft.com/office/drawing/2014/main" id="{CC2EEAA0-921C-46C0-B64A-F49D076E3BF7}"/>
              </a:ext>
            </a:extLst>
          </p:cNvPr>
          <p:cNvSpPr txBox="1">
            <a:spLocks/>
          </p:cNvSpPr>
          <p:nvPr/>
        </p:nvSpPr>
        <p:spPr>
          <a:xfrm>
            <a:off x="386011" y="1372440"/>
            <a:ext cx="7870660" cy="1230923"/>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Aft>
                <a:spcPts val="1000"/>
              </a:spcAft>
            </a:pPr>
            <a:endParaRPr lang="en-AU" sz="4800" b="1">
              <a:latin typeface="+mj-lt"/>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0AC259D4-368D-21C2-FD25-23C953A00F92}"/>
              </a:ext>
            </a:extLst>
          </p:cNvPr>
          <p:cNvSpPr>
            <a:spLocks noGrp="1"/>
          </p:cNvSpPr>
          <p:nvPr>
            <p:ph type="ctrTitle"/>
          </p:nvPr>
        </p:nvSpPr>
        <p:spPr/>
        <p:txBody>
          <a:bodyPr/>
          <a:lstStyle/>
          <a:p>
            <a:r>
              <a:rPr lang="en-AU" sz="4400" b="1">
                <a:latin typeface="+mj-lt"/>
                <a:ea typeface="Calibri" panose="020F0502020204030204" pitchFamily="34" charset="0"/>
                <a:cs typeface="Calibri" panose="020F0502020204030204" pitchFamily="34" charset="0"/>
              </a:rPr>
              <a:t>Litany of Praise to Jesus the Teacher</a:t>
            </a:r>
            <a:endParaRPr lang="en-AU"/>
          </a:p>
        </p:txBody>
      </p:sp>
      <p:sp>
        <p:nvSpPr>
          <p:cNvPr id="3" name="Subtitle 2">
            <a:extLst>
              <a:ext uri="{FF2B5EF4-FFF2-40B4-BE49-F238E27FC236}">
                <a16:creationId xmlns:a16="http://schemas.microsoft.com/office/drawing/2014/main" id="{20E48D29-C8C3-49E1-A6DB-EFCAC1CA588F}"/>
              </a:ext>
            </a:extLst>
          </p:cNvPr>
          <p:cNvSpPr>
            <a:spLocks noGrp="1"/>
          </p:cNvSpPr>
          <p:nvPr>
            <p:ph type="subTitle" idx="1"/>
          </p:nvPr>
        </p:nvSpPr>
        <p:spPr/>
        <p:txBody>
          <a:bodyPr vert="horz" lIns="91440" tIns="45720" rIns="91440" bIns="45720" rtlCol="0" anchor="t">
            <a:normAutofit/>
          </a:bodyPr>
          <a:lstStyle/>
          <a:p>
            <a:pPr>
              <a:spcBef>
                <a:spcPts val="0"/>
              </a:spcBef>
            </a:pPr>
            <a:r>
              <a:rPr lang="en-AU" sz="2400">
                <a:effectLst/>
                <a:latin typeface="+mn-lt"/>
                <a:ea typeface="Calibri" panose="020F0502020204030204" pitchFamily="34" charset="0"/>
                <a:cs typeface="Times New Roman"/>
              </a:rPr>
              <a:t>Jesus</a:t>
            </a:r>
            <a:r>
              <a:rPr lang="en-AU" sz="2400">
                <a:latin typeface="+mn-lt"/>
                <a:ea typeface="Calibri" panose="020F0502020204030204" pitchFamily="34" charset="0"/>
                <a:cs typeface="Times New Roman"/>
              </a:rPr>
              <a:t>,</a:t>
            </a:r>
            <a:r>
              <a:rPr lang="en-AU" sz="2400">
                <a:effectLst/>
                <a:latin typeface="+mn-lt"/>
                <a:ea typeface="Calibri" panose="020F0502020204030204" pitchFamily="34" charset="0"/>
                <a:cs typeface="Times New Roman"/>
              </a:rPr>
              <a:t> you challenge our minds, hearts and spirits</a:t>
            </a:r>
            <a:r>
              <a:rPr lang="en-AU" sz="2400">
                <a:latin typeface="+mn-lt"/>
                <a:ea typeface="Calibri" panose="020F0502020204030204" pitchFamily="34" charset="0"/>
                <a:cs typeface="Times New Roman"/>
              </a:rPr>
              <a:t> </a:t>
            </a:r>
            <a:endParaRPr lang="en-AU" sz="2400">
              <a:effectLst/>
              <a:latin typeface="+mn-lt"/>
              <a:ea typeface="Calibri" panose="020F0502020204030204" pitchFamily="34" charset="0"/>
              <a:cs typeface="Times New Roman" panose="02020603050405020304" pitchFamily="18" charset="0"/>
            </a:endParaRPr>
          </a:p>
          <a:p>
            <a:pPr>
              <a:lnSpc>
                <a:spcPct val="100000"/>
              </a:lnSpc>
              <a:spcBef>
                <a:spcPts val="0"/>
              </a:spcBef>
            </a:pPr>
            <a:r>
              <a:rPr lang="en-AU" sz="2800" b="1">
                <a:effectLst/>
                <a:latin typeface="+mn-lt"/>
                <a:ea typeface="Calibri" panose="020F0502020204030204" pitchFamily="34" charset="0"/>
                <a:cs typeface="Times New Roman" panose="02020603050405020304" pitchFamily="18" charset="0"/>
              </a:rPr>
              <a:t>ALL: Holy Wisdom, we praise you</a:t>
            </a:r>
          </a:p>
          <a:p>
            <a:pPr>
              <a:lnSpc>
                <a:spcPct val="100000"/>
              </a:lnSpc>
              <a:spcBef>
                <a:spcPts val="0"/>
              </a:spcBef>
            </a:pPr>
            <a:endParaRPr lang="en-AU" sz="1600">
              <a:effectLst/>
              <a:latin typeface="+mn-lt"/>
              <a:ea typeface="Calibri" panose="020F0502020204030204" pitchFamily="34" charset="0"/>
              <a:cs typeface="Times New Roman" panose="02020603050405020304" pitchFamily="18" charset="0"/>
            </a:endParaRPr>
          </a:p>
          <a:p>
            <a:pPr>
              <a:lnSpc>
                <a:spcPct val="100000"/>
              </a:lnSpc>
              <a:spcBef>
                <a:spcPts val="0"/>
              </a:spcBef>
            </a:pPr>
            <a:r>
              <a:rPr lang="en-AU" sz="2400">
                <a:effectLst/>
                <a:latin typeface="+mn-lt"/>
                <a:ea typeface="Calibri" panose="020F0502020204030204" pitchFamily="34" charset="0"/>
                <a:cs typeface="Times New Roman"/>
              </a:rPr>
              <a:t>Jesus</a:t>
            </a:r>
            <a:r>
              <a:rPr lang="en-AU" sz="2400">
                <a:latin typeface="+mn-lt"/>
                <a:ea typeface="Calibri" panose="020F0502020204030204" pitchFamily="34" charset="0"/>
                <a:cs typeface="Times New Roman"/>
              </a:rPr>
              <a:t>,</a:t>
            </a:r>
            <a:r>
              <a:rPr lang="en-AU" sz="2400">
                <a:effectLst/>
                <a:latin typeface="+mn-lt"/>
                <a:ea typeface="Calibri" panose="020F0502020204030204" pitchFamily="34" charset="0"/>
                <a:cs typeface="Times New Roman"/>
              </a:rPr>
              <a:t> you taught with authority and compassion</a:t>
            </a:r>
          </a:p>
          <a:p>
            <a:pPr>
              <a:lnSpc>
                <a:spcPct val="100000"/>
              </a:lnSpc>
              <a:spcBef>
                <a:spcPts val="0"/>
              </a:spcBef>
            </a:pPr>
            <a:r>
              <a:rPr lang="en-AU" sz="2800" b="1">
                <a:effectLst/>
                <a:latin typeface="+mn-lt"/>
                <a:ea typeface="Calibri" panose="020F0502020204030204" pitchFamily="34" charset="0"/>
                <a:cs typeface="Times New Roman" panose="02020603050405020304" pitchFamily="18" charset="0"/>
              </a:rPr>
              <a:t>ALL: Holy Wisdom, we praise you</a:t>
            </a:r>
          </a:p>
          <a:p>
            <a:pPr>
              <a:lnSpc>
                <a:spcPct val="100000"/>
              </a:lnSpc>
              <a:spcBef>
                <a:spcPts val="0"/>
              </a:spcBef>
            </a:pPr>
            <a:endParaRPr lang="en-AU" sz="1600">
              <a:effectLst/>
              <a:latin typeface="+mn-lt"/>
              <a:ea typeface="Calibri" panose="020F0502020204030204" pitchFamily="34" charset="0"/>
              <a:cs typeface="Times New Roman" panose="02020603050405020304" pitchFamily="18" charset="0"/>
            </a:endParaRPr>
          </a:p>
          <a:p>
            <a:pPr>
              <a:spcBef>
                <a:spcPts val="0"/>
              </a:spcBef>
            </a:pPr>
            <a:r>
              <a:rPr lang="en-AU" sz="2400">
                <a:effectLst/>
                <a:latin typeface="+mn-lt"/>
                <a:ea typeface="Calibri" panose="020F0502020204030204" pitchFamily="34" charset="0"/>
                <a:cs typeface="Times New Roman"/>
              </a:rPr>
              <a:t>Jesus</a:t>
            </a:r>
            <a:r>
              <a:rPr lang="en-AU" sz="2400">
                <a:latin typeface="+mn-lt"/>
                <a:ea typeface="Calibri" panose="020F0502020204030204" pitchFamily="34" charset="0"/>
                <a:cs typeface="Times New Roman"/>
              </a:rPr>
              <a:t>,</a:t>
            </a:r>
            <a:r>
              <a:rPr lang="en-AU" sz="2400">
                <a:effectLst/>
                <a:latin typeface="+mn-lt"/>
                <a:ea typeface="Calibri" panose="020F0502020204030204" pitchFamily="34" charset="0"/>
                <a:cs typeface="Times New Roman"/>
              </a:rPr>
              <a:t> you are the Way the Truth and the Life.</a:t>
            </a:r>
            <a:r>
              <a:rPr lang="en-AU" sz="2400">
                <a:latin typeface="+mn-lt"/>
                <a:ea typeface="Calibri" panose="020F0502020204030204" pitchFamily="34" charset="0"/>
                <a:cs typeface="Times New Roman"/>
              </a:rPr>
              <a:t> </a:t>
            </a:r>
            <a:endParaRPr lang="en-AU" sz="2400">
              <a:effectLst/>
              <a:latin typeface="+mn-lt"/>
              <a:ea typeface="Calibri" panose="020F0502020204030204" pitchFamily="34" charset="0"/>
              <a:cs typeface="Times New Roman" panose="02020603050405020304" pitchFamily="18" charset="0"/>
            </a:endParaRPr>
          </a:p>
          <a:p>
            <a:pPr>
              <a:lnSpc>
                <a:spcPct val="100000"/>
              </a:lnSpc>
              <a:spcBef>
                <a:spcPts val="0"/>
              </a:spcBef>
            </a:pPr>
            <a:r>
              <a:rPr lang="en-AU" sz="2800" b="1">
                <a:effectLst/>
                <a:latin typeface="+mn-lt"/>
                <a:ea typeface="Calibri" panose="020F0502020204030204" pitchFamily="34" charset="0"/>
                <a:cs typeface="Times New Roman" panose="02020603050405020304" pitchFamily="18" charset="0"/>
              </a:rPr>
              <a:t>ALL: Holy Wisdom, we praise you</a:t>
            </a:r>
            <a:endParaRPr lang="en-AU" sz="280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38684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078" y="2575643"/>
            <a:ext cx="6197600" cy="2677656"/>
          </a:xfrm>
          <a:prstGeom prst="rect">
            <a:avLst/>
          </a:prstGeom>
          <a:noFill/>
        </p:spPr>
        <p:txBody>
          <a:bodyPr wrap="square" rtlCol="0">
            <a:spAutoFit/>
          </a:bodyPr>
          <a:lstStyle/>
          <a:p>
            <a:r>
              <a:rPr lang="en-AU" sz="2800">
                <a:solidFill>
                  <a:srgbClr val="054166"/>
                </a:solidFill>
              </a:rPr>
              <a:t>As people called to live and bring God’s peace to all, let us turn to each other and offer each other a sign of that peace we all seek.</a:t>
            </a:r>
          </a:p>
          <a:p>
            <a:endParaRPr lang="en-AU" sz="2800">
              <a:solidFill>
                <a:srgbClr val="054166"/>
              </a:solidFill>
            </a:endParaRPr>
          </a:p>
          <a:p>
            <a:endParaRPr lang="en-AU" sz="2800">
              <a:solidFill>
                <a:srgbClr val="054166"/>
              </a:solidFill>
              <a:latin typeface="Raleway" panose="020B0003030101060003" pitchFamily="34" charset="0"/>
            </a:endParaRPr>
          </a:p>
        </p:txBody>
      </p:sp>
      <p:sp>
        <p:nvSpPr>
          <p:cNvPr id="3" name="Title 2">
            <a:extLst>
              <a:ext uri="{FF2B5EF4-FFF2-40B4-BE49-F238E27FC236}">
                <a16:creationId xmlns:a16="http://schemas.microsoft.com/office/drawing/2014/main" id="{5EE20CC7-1A96-4C4F-B257-B637B0C96961}"/>
              </a:ext>
            </a:extLst>
          </p:cNvPr>
          <p:cNvSpPr>
            <a:spLocks noGrp="1"/>
          </p:cNvSpPr>
          <p:nvPr>
            <p:ph type="ctrTitle"/>
          </p:nvPr>
        </p:nvSpPr>
        <p:spPr/>
        <p:txBody>
          <a:bodyPr/>
          <a:lstStyle/>
          <a:p>
            <a:r>
              <a:rPr lang="en-US">
                <a:latin typeface="+mj-lt"/>
              </a:rPr>
              <a:t>Sign of Peace</a:t>
            </a:r>
            <a:endParaRPr lang="en-AU">
              <a:latin typeface="+mj-lt"/>
            </a:endParaRPr>
          </a:p>
        </p:txBody>
      </p:sp>
      <p:sp>
        <p:nvSpPr>
          <p:cNvPr id="4" name="Subtitle 3">
            <a:extLst>
              <a:ext uri="{FF2B5EF4-FFF2-40B4-BE49-F238E27FC236}">
                <a16:creationId xmlns:a16="http://schemas.microsoft.com/office/drawing/2014/main" id="{221543F4-67D6-9013-26A5-BF25C279BAE3}"/>
              </a:ext>
            </a:extLst>
          </p:cNvPr>
          <p:cNvSpPr>
            <a:spLocks noGrp="1"/>
          </p:cNvSpPr>
          <p:nvPr>
            <p:ph type="subTitle" idx="1"/>
          </p:nvPr>
        </p:nvSpPr>
        <p:spPr/>
        <p:txBody>
          <a:bodyPr/>
          <a:lstStyle/>
          <a:p>
            <a:endParaRPr lang="en-AU"/>
          </a:p>
        </p:txBody>
      </p:sp>
      <p:pic>
        <p:nvPicPr>
          <p:cNvPr id="7" name="Picture 6" descr="A picture containing text, book&#10;&#10;Description automatically generated">
            <a:extLst>
              <a:ext uri="{FF2B5EF4-FFF2-40B4-BE49-F238E27FC236}">
                <a16:creationId xmlns:a16="http://schemas.microsoft.com/office/drawing/2014/main" id="{7118FDC3-3A9C-4A7D-99FF-D7A98032E5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6565" y="447870"/>
            <a:ext cx="5385500" cy="5691673"/>
          </a:xfrm>
          <a:prstGeom prst="ellipse">
            <a:avLst/>
          </a:prstGeom>
          <a:ln>
            <a:noFill/>
          </a:ln>
          <a:effectLst>
            <a:softEdge rad="112500"/>
          </a:effectLst>
        </p:spPr>
      </p:pic>
      <p:sp>
        <p:nvSpPr>
          <p:cNvPr id="9" name="Subtitle 2">
            <a:extLst>
              <a:ext uri="{FF2B5EF4-FFF2-40B4-BE49-F238E27FC236}">
                <a16:creationId xmlns:a16="http://schemas.microsoft.com/office/drawing/2014/main" id="{630D30EC-0921-4E25-91A8-9B06DFEDF41A}"/>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err="1">
                <a:hlinkClick r:id="rId4">
                  <a:extLst>
                    <a:ext uri="{A12FA001-AC4F-418D-AE19-62706E023703}">
                      <ahyp:hlinkClr xmlns:ahyp="http://schemas.microsoft.com/office/drawing/2018/hyperlinkcolor" val="tx"/>
                    </a:ext>
                  </a:extLst>
                </a:hlinkClick>
              </a:rPr>
              <a:t>Dianelos</a:t>
            </a:r>
            <a:r>
              <a:rPr lang="en-US" sz="1600">
                <a:hlinkClick r:id="rId4">
                  <a:extLst>
                    <a:ext uri="{A12FA001-AC4F-418D-AE19-62706E023703}">
                      <ahyp:hlinkClr xmlns:ahyp="http://schemas.microsoft.com/office/drawing/2018/hyperlinkcolor" val="tx"/>
                    </a:ext>
                  </a:extLst>
                </a:hlinkClick>
              </a:rPr>
              <a:t> </a:t>
            </a:r>
            <a:r>
              <a:rPr lang="en-US" sz="1600" err="1">
                <a:hlinkClick r:id="rId4">
                  <a:extLst>
                    <a:ext uri="{A12FA001-AC4F-418D-AE19-62706E023703}">
                      <ahyp:hlinkClr xmlns:ahyp="http://schemas.microsoft.com/office/drawing/2018/hyperlinkcolor" val="tx"/>
                    </a:ext>
                  </a:extLst>
                </a:hlinkClick>
              </a:rPr>
              <a:t>Georgoudis</a:t>
            </a:r>
            <a:r>
              <a:rPr lang="en-US" sz="1600">
                <a:hlinkClick r:id="rId4">
                  <a:extLst>
                    <a:ext uri="{A12FA001-AC4F-418D-AE19-62706E023703}">
                      <ahyp:hlinkClr xmlns:ahyp="http://schemas.microsoft.com/office/drawing/2018/hyperlinkcolor" val="tx"/>
                    </a:ext>
                  </a:extLst>
                </a:hlinkClick>
              </a:rPr>
              <a:t> / CC BY-SA </a:t>
            </a:r>
            <a:endParaRPr lang="en-AU" sz="1600"/>
          </a:p>
        </p:txBody>
      </p:sp>
    </p:spTree>
    <p:extLst>
      <p:ext uri="{BB962C8B-B14F-4D97-AF65-F5344CB8AC3E}">
        <p14:creationId xmlns:p14="http://schemas.microsoft.com/office/powerpoint/2010/main" val="3396853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4139" y="892968"/>
            <a:ext cx="11503719" cy="5511703"/>
            <a:chOff x="-3" y="-158829"/>
            <a:chExt cx="15338290" cy="7348936"/>
          </a:xfrm>
        </p:grpSpPr>
        <p:sp>
          <p:nvSpPr>
            <p:cNvPr id="3" name="Freeform 3"/>
            <p:cNvSpPr/>
            <p:nvPr/>
          </p:nvSpPr>
          <p:spPr>
            <a:xfrm>
              <a:off x="11684216" y="4109004"/>
              <a:ext cx="3198529" cy="2938649"/>
            </a:xfrm>
            <a:custGeom>
              <a:avLst/>
              <a:gdLst/>
              <a:ahLst/>
              <a:cxnLst/>
              <a:rect l="l" t="t" r="r" b="b"/>
              <a:pathLst>
                <a:path w="3198529" h="2938649">
                  <a:moveTo>
                    <a:pt x="0" y="0"/>
                  </a:moveTo>
                  <a:lnTo>
                    <a:pt x="3198529" y="0"/>
                  </a:lnTo>
                  <a:lnTo>
                    <a:pt x="3198529" y="2938649"/>
                  </a:lnTo>
                  <a:lnTo>
                    <a:pt x="0" y="293864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3" y="-158829"/>
              <a:ext cx="15338290" cy="7348936"/>
            </a:xfrm>
            <a:prstGeom prst="rect">
              <a:avLst/>
            </a:prstGeom>
          </p:spPr>
          <p:txBody>
            <a:bodyPr lIns="0" tIns="0" rIns="0" bIns="0" rtlCol="0" anchor="t">
              <a:spAutoFit/>
            </a:bodyPr>
            <a:lstStyle/>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1" i="0" u="none" strike="noStrike" kern="1200" cap="none" spc="0" normalizeH="0" baseline="0" noProof="0">
                  <a:ln>
                    <a:noFill/>
                  </a:ln>
                  <a:solidFill>
                    <a:srgbClr val="054166"/>
                  </a:solidFill>
                  <a:effectLst/>
                  <a:uLnTx/>
                  <a:uFillTx/>
                  <a:latin typeface="Raleway Bold"/>
                  <a:ea typeface="Raleway Bold"/>
                  <a:cs typeface="Raleway Bold"/>
                  <a:sym typeface="Raleway Bold"/>
                </a:rPr>
                <a:t>Loving Creator,​</a:t>
              </a:r>
            </a:p>
            <a:p>
              <a:pPr marL="0" marR="0" lvl="0" indent="0" algn="l" defTabSz="914400" rtl="0" eaLnBrk="1" fontAlgn="auto" latinLnBrk="0" hangingPunct="1">
                <a:lnSpc>
                  <a:spcPts val="2660"/>
                </a:lnSpc>
                <a:spcBef>
                  <a:spcPts val="0"/>
                </a:spcBef>
                <a:spcAft>
                  <a:spcPts val="0"/>
                </a:spcAft>
                <a:buClrTx/>
                <a:buSzTx/>
                <a:buFontTx/>
                <a:buNone/>
                <a:tabLst/>
                <a:defRPr/>
              </a:pPr>
              <a:endParaRPr kumimoji="0" lang="en-US" sz="1900" b="1" i="0" u="none" strike="noStrike" kern="1200" cap="none" spc="0" normalizeH="0" baseline="0" noProof="0">
                <a:ln>
                  <a:noFill/>
                </a:ln>
                <a:solidFill>
                  <a:srgbClr val="054166"/>
                </a:solidFill>
                <a:effectLst/>
                <a:uLnTx/>
                <a:uFillTx/>
                <a:latin typeface="Raleway Bold"/>
                <a:ea typeface="Raleway Bold"/>
                <a:cs typeface="Raleway Bold"/>
                <a:sym typeface="Raleway Bold"/>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You call us to share in Your wisdom and to nurture the gifts You have placed within each person.​</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Today, we gather as educators and professionals, united in our mission to guide and inspire those entrusted to our care.​</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endPar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Bless our minds with clarity, our hearts with compassion, and our hands with creativity.​</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May the learning we share today strengthen our commitment to excellence and to teach, challenge and transform to create a better future. ​</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endPar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Grant that our efforts reflect Your love and bring forth goodness </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in our schools and communities.​</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We ask this through Christ our </a:t>
              </a:r>
              <a:r>
                <a:rPr lang="en-US" sz="1900">
                  <a:solidFill>
                    <a:srgbClr val="054166"/>
                  </a:solidFill>
                  <a:latin typeface="Raleway Medium"/>
                  <a:ea typeface="Raleway Medium"/>
                  <a:cs typeface="Raleway Medium"/>
                  <a:sym typeface="Raleway Medium"/>
                </a:rPr>
                <a:t>Lord.</a:t>
              </a:r>
              <a:endParaRPr lang="en-US" sz="1900" b="0" i="0" u="none" strike="noStrike" kern="1200" cap="none" spc="0" normalizeH="0" baseline="0" noProof="0">
                <a:ln>
                  <a:noFill/>
                </a:ln>
                <a:solidFill>
                  <a:srgbClr val="054166"/>
                </a:solidFill>
                <a:effectLst/>
                <a:uLnTx/>
                <a:uFillTx/>
                <a:latin typeface="Raleway Medium"/>
                <a:ea typeface="Raleway Medium"/>
                <a:cs typeface="Raleway Medium"/>
              </a:endParaRPr>
            </a:p>
            <a:p>
              <a:pPr marL="0" marR="0" lvl="0" indent="0" algn="l" defTabSz="914400" rtl="0" eaLnBrk="1" fontAlgn="auto" latinLnBrk="0" hangingPunct="1">
                <a:lnSpc>
                  <a:spcPts val="2660"/>
                </a:lnSpc>
                <a:spcBef>
                  <a:spcPts val="0"/>
                </a:spcBef>
                <a:spcAft>
                  <a:spcPts val="0"/>
                </a:spcAft>
                <a:buClrTx/>
                <a:buSzTx/>
                <a:buFontTx/>
                <a:buNone/>
                <a:tabLst/>
                <a:defRPr/>
              </a:pPr>
              <a:endParaRPr kumimoji="0" lang="en-US" sz="1900" b="1" i="0" u="none" strike="noStrike" kern="1200" cap="none" spc="0" normalizeH="0" baseline="0" noProof="0">
                <a:ln>
                  <a:noFill/>
                </a:ln>
                <a:solidFill>
                  <a:srgbClr val="054166"/>
                </a:solidFill>
                <a:effectLst/>
                <a:uLnTx/>
                <a:uFillTx/>
                <a:latin typeface="Raleway Medium"/>
                <a:ea typeface="Raleway Medium"/>
                <a:cs typeface="Raleway Medium"/>
                <a:sym typeface="Raleway Medium"/>
              </a:endParaRPr>
            </a:p>
            <a:p>
              <a:pPr>
                <a:lnSpc>
                  <a:spcPts val="2660"/>
                </a:lnSpc>
                <a:defRPr/>
              </a:pPr>
              <a:r>
                <a:rPr kumimoji="0" lang="en-US" sz="1900" b="1" i="0" u="none" strike="noStrike" kern="1200" cap="none" spc="0" normalizeH="0" baseline="0" noProof="0">
                  <a:ln>
                    <a:noFill/>
                  </a:ln>
                  <a:solidFill>
                    <a:srgbClr val="054166"/>
                  </a:solidFill>
                  <a:effectLst/>
                  <a:uLnTx/>
                  <a:uFillTx/>
                  <a:latin typeface="Raleway Bold"/>
                  <a:ea typeface="Raleway Bold"/>
                  <a:cs typeface="Raleway Bold"/>
                  <a:sym typeface="Raleway Bold"/>
                </a:rPr>
                <a:t>All:</a:t>
              </a:r>
              <a:r>
                <a:rPr kumimoji="0" lang="en-US" sz="1900" b="0" i="0" u="none" strike="noStrike" kern="1200" cap="none" spc="0" normalizeH="0" baseline="0" noProof="0">
                  <a:ln>
                    <a:noFill/>
                  </a:ln>
                  <a:solidFill>
                    <a:srgbClr val="054166"/>
                  </a:solidFill>
                  <a:effectLst/>
                  <a:uLnTx/>
                  <a:uFillTx/>
                  <a:latin typeface="Raleway"/>
                  <a:ea typeface="Raleway"/>
                  <a:cs typeface="Raleway"/>
                  <a:sym typeface="Raleway"/>
                </a:rPr>
                <a:t> </a:t>
              </a:r>
              <a:r>
                <a:rPr kumimoji="0" lang="en-US" sz="1900" b="0" i="0" u="none" strike="noStrike" kern="1200" cap="none" spc="0" normalizeH="0" baseline="0" noProof="0">
                  <a:ln>
                    <a:noFill/>
                  </a:ln>
                  <a:solidFill>
                    <a:srgbClr val="054166"/>
                  </a:solidFill>
                  <a:effectLst/>
                  <a:uLnTx/>
                  <a:uFillTx/>
                  <a:latin typeface="Raleway Medium"/>
                  <a:ea typeface="Raleway Medium"/>
                  <a:cs typeface="Raleway Medium"/>
                  <a:sym typeface="Raleway Medium"/>
                </a:rPr>
                <a:t>Amen</a:t>
              </a:r>
            </a:p>
          </p:txBody>
        </p:sp>
      </p:grpSp>
      <p:grpSp>
        <p:nvGrpSpPr>
          <p:cNvPr id="5" name="Group 5"/>
          <p:cNvGrpSpPr>
            <a:grpSpLocks noGrp="1" noUngrp="1" noRot="1" noMove="1" noResize="1"/>
          </p:cNvGrpSpPr>
          <p:nvPr/>
        </p:nvGrpSpPr>
        <p:grpSpPr>
          <a:xfrm>
            <a:off x="0" y="0"/>
            <a:ext cx="12192000" cy="786247"/>
            <a:chOff x="0" y="0"/>
            <a:chExt cx="16256000" cy="1048330"/>
          </a:xfrm>
        </p:grpSpPr>
        <p:grpSp>
          <p:nvGrpSpPr>
            <p:cNvPr id="6" name="Group 6"/>
            <p:cNvGrpSpPr>
              <a:grpSpLocks noGrp="1" noUngrp="1" noRot="1" noMove="1" noResize="1"/>
            </p:cNvGrpSpPr>
            <p:nvPr/>
          </p:nvGrpSpPr>
          <p:grpSpPr>
            <a:xfrm>
              <a:off x="0" y="0"/>
              <a:ext cx="16256000" cy="1048330"/>
              <a:chOff x="0" y="0"/>
              <a:chExt cx="4816593" cy="310616"/>
            </a:xfrm>
          </p:grpSpPr>
          <p:sp>
            <p:nvSpPr>
              <p:cNvPr id="7" name="Freeform 7"/>
              <p:cNvSpPr>
                <a:spLocks noGrp="1" noRot="1" noMove="1" noResize="1" noEditPoints="1" noAdjustHandles="1" noChangeArrowheads="1" noChangeShapeType="1"/>
              </p:cNvSpPr>
              <p:nvPr/>
            </p:nvSpPr>
            <p:spPr>
              <a:xfrm>
                <a:off x="0" y="0"/>
                <a:ext cx="4816592" cy="310616"/>
              </a:xfrm>
              <a:custGeom>
                <a:avLst/>
                <a:gdLst/>
                <a:ahLst/>
                <a:cxnLst/>
                <a:rect l="l" t="t" r="r" b="b"/>
                <a:pathLst>
                  <a:path w="4816592" h="310616">
                    <a:moveTo>
                      <a:pt x="0" y="0"/>
                    </a:moveTo>
                    <a:lnTo>
                      <a:pt x="4816592" y="0"/>
                    </a:lnTo>
                    <a:lnTo>
                      <a:pt x="4816592" y="310616"/>
                    </a:lnTo>
                    <a:lnTo>
                      <a:pt x="0" y="310616"/>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p:cNvSpPr txBox="1">
                <a:spLocks noGrp="1" noRot="1" noMove="1" noResize="1" noEditPoints="1" noAdjustHandles="1" noChangeArrowheads="1" noChangeShapeType="1"/>
              </p:cNvSpPr>
              <p:nvPr/>
            </p:nvSpPr>
            <p:spPr>
              <a:xfrm>
                <a:off x="0" y="-19050"/>
                <a:ext cx="4816593" cy="329666"/>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p:cNvSpPr>
              <a:spLocks noGrp="1" noRot="1" noMove="1" noResize="1" noEditPoints="1" noAdjustHandles="1" noChangeArrowheads="1" noChangeShapeType="1"/>
            </p:cNvSpPr>
            <p:nvPr/>
          </p:nvSpPr>
          <p:spPr>
            <a:xfrm>
              <a:off x="13960887" y="68009"/>
              <a:ext cx="1745604" cy="912311"/>
            </a:xfrm>
            <a:custGeom>
              <a:avLst/>
              <a:gdLst/>
              <a:ahLst/>
              <a:cxnLst/>
              <a:rect l="l" t="t" r="r" b="b"/>
              <a:pathLst>
                <a:path w="1745604" h="912311">
                  <a:moveTo>
                    <a:pt x="0" y="0"/>
                  </a:moveTo>
                  <a:lnTo>
                    <a:pt x="1745604" y="0"/>
                  </a:lnTo>
                  <a:lnTo>
                    <a:pt x="1745604" y="912312"/>
                  </a:lnTo>
                  <a:lnTo>
                    <a:pt x="0" y="912312"/>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10"/>
            <p:cNvSpPr txBox="1">
              <a:spLocks noGrp="1" noRot="1" noMove="1" noResize="1" noEditPoints="1" noAdjustHandles="1" noChangeArrowheads="1" noChangeShapeType="1"/>
            </p:cNvSpPr>
            <p:nvPr/>
          </p:nvSpPr>
          <p:spPr>
            <a:xfrm>
              <a:off x="545681" y="228299"/>
              <a:ext cx="7064816" cy="534582"/>
            </a:xfrm>
            <a:prstGeom prst="rect">
              <a:avLst/>
            </a:prstGeom>
          </p:spPr>
          <p:txBody>
            <a:bodyPr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216" normalizeH="0" baseline="0" noProof="0">
                  <a:ln>
                    <a:noFill/>
                  </a:ln>
                  <a:solidFill>
                    <a:srgbClr val="FFFFFF"/>
                  </a:solidFill>
                  <a:effectLst/>
                  <a:uLnTx/>
                  <a:uFillTx/>
                  <a:latin typeface="Raleway Bold"/>
                  <a:ea typeface="Raleway Bold"/>
                  <a:cs typeface="Raleway Bold"/>
                  <a:sym typeface="Raleway Bold"/>
                </a:rPr>
                <a:t>Prayer</a:t>
              </a:r>
            </a:p>
          </p:txBody>
        </p:sp>
      </p:grpSp>
      <p:grpSp>
        <p:nvGrpSpPr>
          <p:cNvPr id="11" name="Group 11"/>
          <p:cNvGrpSpPr>
            <a:grpSpLocks noGrp="1" noUngrp="1" noRot="1" noMove="1" noResize="1"/>
          </p:cNvGrpSpPr>
          <p:nvPr/>
        </p:nvGrpSpPr>
        <p:grpSpPr>
          <a:xfrm>
            <a:off x="0" y="6477000"/>
            <a:ext cx="12192000" cy="381000"/>
            <a:chOff x="0" y="0"/>
            <a:chExt cx="16256000" cy="508000"/>
          </a:xfrm>
        </p:grpSpPr>
        <p:grpSp>
          <p:nvGrpSpPr>
            <p:cNvPr id="12" name="Group 12"/>
            <p:cNvGrpSpPr>
              <a:grpSpLocks noGrp="1" noUngrp="1" noRot="1" noMove="1" noResize="1"/>
            </p:cNvGrpSpPr>
            <p:nvPr/>
          </p:nvGrpSpPr>
          <p:grpSpPr>
            <a:xfrm>
              <a:off x="0" y="0"/>
              <a:ext cx="16256000" cy="508000"/>
              <a:chOff x="0" y="0"/>
              <a:chExt cx="4816593" cy="150519"/>
            </a:xfrm>
          </p:grpSpPr>
          <p:sp>
            <p:nvSpPr>
              <p:cNvPr id="13" name="Freeform 13"/>
              <p:cNvSpPr>
                <a:spLocks noGrp="1" noRot="1" noMove="1" noResize="1" noEditPoints="1" noAdjustHandles="1" noChangeArrowheads="1" noChangeShapeType="1"/>
              </p:cNvSpPr>
              <p:nvPr/>
            </p:nvSpPr>
            <p:spPr>
              <a:xfrm>
                <a:off x="0" y="0"/>
                <a:ext cx="4816592" cy="150519"/>
              </a:xfrm>
              <a:custGeom>
                <a:avLst/>
                <a:gdLst/>
                <a:ahLst/>
                <a:cxnLst/>
                <a:rect l="l" t="t" r="r" b="b"/>
                <a:pathLst>
                  <a:path w="4816592" h="150519">
                    <a:moveTo>
                      <a:pt x="0" y="0"/>
                    </a:moveTo>
                    <a:lnTo>
                      <a:pt x="4816592" y="0"/>
                    </a:lnTo>
                    <a:lnTo>
                      <a:pt x="4816592" y="150519"/>
                    </a:lnTo>
                    <a:lnTo>
                      <a:pt x="0" y="150519"/>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4"/>
              <p:cNvSpPr txBox="1">
                <a:spLocks noGrp="1" noRot="1" noMove="1" noResize="1" noEditPoints="1" noAdjustHandles="1" noChangeArrowheads="1" noChangeShapeType="1"/>
              </p:cNvSpPr>
              <p:nvPr/>
            </p:nvSpPr>
            <p:spPr>
              <a:xfrm>
                <a:off x="0" y="-19050"/>
                <a:ext cx="4816593" cy="169569"/>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5" name="TextBox 15"/>
            <p:cNvSpPr txBox="1">
              <a:spLocks noGrp="1" noRot="1" noMove="1" noResize="1" noEditPoints="1" noAdjustHandles="1" noChangeArrowheads="1" noChangeShapeType="1"/>
            </p:cNvSpPr>
            <p:nvPr/>
          </p:nvSpPr>
          <p:spPr>
            <a:xfrm>
              <a:off x="545681" y="91418"/>
              <a:ext cx="7785911" cy="287064"/>
            </a:xfrm>
            <a:prstGeom prst="rect">
              <a:avLst/>
            </a:prstGeom>
          </p:spPr>
          <p:txBody>
            <a:bodyPr lIns="0" tIns="0" rIns="0" bIns="0" rtlCol="0" anchor="t">
              <a:spAutoFit/>
            </a:bodyPr>
            <a:lstStyle/>
            <a:p>
              <a:pPr marL="0" marR="0" lvl="0" indent="0" algn="l" defTabSz="914400" rtl="0" eaLnBrk="1" fontAlgn="auto" latinLnBrk="0" hangingPunct="1">
                <a:lnSpc>
                  <a:spcPts val="1784"/>
                </a:lnSpc>
                <a:spcBef>
                  <a:spcPct val="0"/>
                </a:spcBef>
                <a:spcAft>
                  <a:spcPts val="0"/>
                </a:spcAft>
                <a:buClrTx/>
                <a:buSzTx/>
                <a:buFontTx/>
                <a:buNone/>
                <a:tabLst/>
                <a:defRPr/>
              </a:pPr>
              <a:r>
                <a:rPr kumimoji="0" lang="en-US" sz="1275" b="0" i="0" u="none" strike="noStrike" kern="1200" cap="none" spc="0" normalizeH="0" baseline="0" noProof="0">
                  <a:ln>
                    <a:noFill/>
                  </a:ln>
                  <a:solidFill>
                    <a:srgbClr val="FFFFFF"/>
                  </a:solidFill>
                  <a:effectLst/>
                  <a:uLnTx/>
                  <a:uFillTx/>
                  <a:latin typeface="Raleway"/>
                  <a:ea typeface="Raleway"/>
                  <a:cs typeface="Raleway"/>
                  <a:sym typeface="Raleway"/>
                </a:rPr>
                <a:t>We are a faith-filled learning community creating a better future</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4506" y="2219152"/>
            <a:ext cx="6671732" cy="3108543"/>
          </a:xfrm>
          <a:prstGeom prst="rect">
            <a:avLst/>
          </a:prstGeom>
          <a:noFill/>
        </p:spPr>
        <p:txBody>
          <a:bodyPr wrap="square" rtlCol="0">
            <a:spAutoFit/>
          </a:bodyPr>
          <a:lstStyle/>
          <a:p>
            <a:r>
              <a:rPr lang="en-AU" sz="2800">
                <a:solidFill>
                  <a:schemeClr val="accent1">
                    <a:lumMod val="75000"/>
                  </a:schemeClr>
                </a:solidFill>
              </a:rPr>
              <a:t>And may God bless us all</a:t>
            </a:r>
          </a:p>
          <a:p>
            <a:endParaRPr lang="en-AU" sz="2800" b="1">
              <a:solidFill>
                <a:schemeClr val="accent1">
                  <a:lumMod val="75000"/>
                </a:schemeClr>
              </a:solidFill>
            </a:endParaRPr>
          </a:p>
          <a:p>
            <a:r>
              <a:rPr lang="en-AU" sz="2800" b="1">
                <a:solidFill>
                  <a:schemeClr val="accent1">
                    <a:lumMod val="75000"/>
                  </a:schemeClr>
                </a:solidFill>
              </a:rPr>
              <a:t>All:</a:t>
            </a:r>
          </a:p>
          <a:p>
            <a:r>
              <a:rPr lang="en-AU" sz="2800" b="1">
                <a:solidFill>
                  <a:schemeClr val="accent1">
                    <a:lumMod val="75000"/>
                  </a:schemeClr>
                </a:solidFill>
              </a:rPr>
              <a:t>In the name of the Father and of the Son and of the Holy Spirit. Amen. </a:t>
            </a:r>
          </a:p>
          <a:p>
            <a:endParaRPr lang="en-AU" sz="2800">
              <a:solidFill>
                <a:srgbClr val="054166"/>
              </a:solidFill>
              <a:latin typeface="Raleway"/>
            </a:endParaRPr>
          </a:p>
        </p:txBody>
      </p:sp>
      <p:sp>
        <p:nvSpPr>
          <p:cNvPr id="3" name="Title 2">
            <a:extLst>
              <a:ext uri="{FF2B5EF4-FFF2-40B4-BE49-F238E27FC236}">
                <a16:creationId xmlns:a16="http://schemas.microsoft.com/office/drawing/2014/main" id="{5EE20CC7-1A96-4C4F-B257-B637B0C96961}"/>
              </a:ext>
            </a:extLst>
          </p:cNvPr>
          <p:cNvSpPr>
            <a:spLocks noGrp="1"/>
          </p:cNvSpPr>
          <p:nvPr>
            <p:ph type="ctrTitle"/>
          </p:nvPr>
        </p:nvSpPr>
        <p:spPr/>
        <p:txBody>
          <a:bodyPr/>
          <a:lstStyle/>
          <a:p>
            <a:r>
              <a:rPr lang="en-US">
                <a:latin typeface="+mj-lt"/>
              </a:rPr>
              <a:t>We go into our day:</a:t>
            </a:r>
            <a:endParaRPr lang="en-AU">
              <a:latin typeface="+mj-lt"/>
            </a:endParaRPr>
          </a:p>
        </p:txBody>
      </p:sp>
      <p:sp>
        <p:nvSpPr>
          <p:cNvPr id="4" name="Subtitle 3">
            <a:extLst>
              <a:ext uri="{FF2B5EF4-FFF2-40B4-BE49-F238E27FC236}">
                <a16:creationId xmlns:a16="http://schemas.microsoft.com/office/drawing/2014/main" id="{9D57AAE1-9D55-3046-C0C7-314E9CC64E90}"/>
              </a:ext>
            </a:extLst>
          </p:cNvPr>
          <p:cNvSpPr>
            <a:spLocks noGrp="1"/>
          </p:cNvSpPr>
          <p:nvPr>
            <p:ph type="subTitle" idx="1"/>
          </p:nvPr>
        </p:nvSpPr>
        <p:spPr>
          <a:xfrm>
            <a:off x="306517" y="2140151"/>
            <a:ext cx="11375341" cy="3701898"/>
          </a:xfrm>
        </p:spPr>
        <p:txBody>
          <a:bodyPr/>
          <a:lstStyle/>
          <a:p>
            <a:endParaRPr lang="en-AU"/>
          </a:p>
        </p:txBody>
      </p:sp>
      <p:pic>
        <p:nvPicPr>
          <p:cNvPr id="7" name="Picture 6" descr="A picture containing text, book&#10;&#10;Description automatically generated">
            <a:extLst>
              <a:ext uri="{FF2B5EF4-FFF2-40B4-BE49-F238E27FC236}">
                <a16:creationId xmlns:a16="http://schemas.microsoft.com/office/drawing/2014/main" id="{7118FDC3-3A9C-4A7D-99FF-D7A98032E5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6500" y="185657"/>
            <a:ext cx="5385500" cy="5691673"/>
          </a:xfrm>
          <a:prstGeom prst="ellipse">
            <a:avLst/>
          </a:prstGeom>
          <a:ln>
            <a:noFill/>
          </a:ln>
          <a:effectLst>
            <a:softEdge rad="112500"/>
          </a:effectLst>
        </p:spPr>
      </p:pic>
      <p:sp>
        <p:nvSpPr>
          <p:cNvPr id="9" name="Subtitle 2">
            <a:extLst>
              <a:ext uri="{FF2B5EF4-FFF2-40B4-BE49-F238E27FC236}">
                <a16:creationId xmlns:a16="http://schemas.microsoft.com/office/drawing/2014/main" id="{630D30EC-0921-4E25-91A8-9B06DFEDF41A}"/>
              </a:ext>
            </a:extLst>
          </p:cNvPr>
          <p:cNvSpPr txBox="1">
            <a:spLocks/>
          </p:cNvSpPr>
          <p:nvPr/>
        </p:nvSpPr>
        <p:spPr>
          <a:xfrm rot="16200000">
            <a:off x="7615958" y="1563500"/>
            <a:ext cx="8655345" cy="4967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err="1">
                <a:hlinkClick r:id="rId4">
                  <a:extLst>
                    <a:ext uri="{A12FA001-AC4F-418D-AE19-62706E023703}">
                      <ahyp:hlinkClr xmlns:ahyp="http://schemas.microsoft.com/office/drawing/2018/hyperlinkcolor" val="tx"/>
                    </a:ext>
                  </a:extLst>
                </a:hlinkClick>
              </a:rPr>
              <a:t>Dianelos</a:t>
            </a:r>
            <a:r>
              <a:rPr lang="en-US" sz="1600">
                <a:hlinkClick r:id="rId4">
                  <a:extLst>
                    <a:ext uri="{A12FA001-AC4F-418D-AE19-62706E023703}">
                      <ahyp:hlinkClr xmlns:ahyp="http://schemas.microsoft.com/office/drawing/2018/hyperlinkcolor" val="tx"/>
                    </a:ext>
                  </a:extLst>
                </a:hlinkClick>
              </a:rPr>
              <a:t> </a:t>
            </a:r>
            <a:r>
              <a:rPr lang="en-US" sz="1600" err="1">
                <a:hlinkClick r:id="rId4">
                  <a:extLst>
                    <a:ext uri="{A12FA001-AC4F-418D-AE19-62706E023703}">
                      <ahyp:hlinkClr xmlns:ahyp="http://schemas.microsoft.com/office/drawing/2018/hyperlinkcolor" val="tx"/>
                    </a:ext>
                  </a:extLst>
                </a:hlinkClick>
              </a:rPr>
              <a:t>Georgoudis</a:t>
            </a:r>
            <a:r>
              <a:rPr lang="en-US" sz="1600">
                <a:hlinkClick r:id="rId4">
                  <a:extLst>
                    <a:ext uri="{A12FA001-AC4F-418D-AE19-62706E023703}">
                      <ahyp:hlinkClr xmlns:ahyp="http://schemas.microsoft.com/office/drawing/2018/hyperlinkcolor" val="tx"/>
                    </a:ext>
                  </a:extLst>
                </a:hlinkClick>
              </a:rPr>
              <a:t> / CC BY-SA </a:t>
            </a:r>
            <a:endParaRPr lang="en-AU" sz="1600"/>
          </a:p>
        </p:txBody>
      </p:sp>
    </p:spTree>
    <p:extLst>
      <p:ext uri="{BB962C8B-B14F-4D97-AF65-F5344CB8AC3E}">
        <p14:creationId xmlns:p14="http://schemas.microsoft.com/office/powerpoint/2010/main" val="4018676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latin typeface="Tahoma"/>
                <a:ea typeface="Tahoma"/>
                <a:cs typeface="Tahoma"/>
              </a:rPr>
              <a:t>Housekeeping Face to Face</a:t>
            </a:r>
            <a:endParaRPr lang="en-AU"/>
          </a:p>
        </p:txBody>
      </p:sp>
      <p:pic>
        <p:nvPicPr>
          <p:cNvPr id="3" name="Picture 2" descr="Text&#10;&#10;Description automatically generated">
            <a:extLst>
              <a:ext uri="{FF2B5EF4-FFF2-40B4-BE49-F238E27FC236}">
                <a16:creationId xmlns:a16="http://schemas.microsoft.com/office/drawing/2014/main" id="{A5E5A8C3-4D8C-B3A0-0BEE-D3093A608F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
        <p:nvSpPr>
          <p:cNvPr id="10" name="Rectangle 6">
            <a:extLst>
              <a:ext uri="{FF2B5EF4-FFF2-40B4-BE49-F238E27FC236}">
                <a16:creationId xmlns:a16="http://schemas.microsoft.com/office/drawing/2014/main" id="{83ADBAF4-6219-476A-29CF-BE7AD90757D7}"/>
              </a:ext>
            </a:extLst>
          </p:cNvPr>
          <p:cNvSpPr>
            <a:spLocks noGrp="1" noChangeArrowheads="1"/>
          </p:cNvSpPr>
          <p:nvPr>
            <p:ph type="subTitle" idx="1"/>
          </p:nvPr>
        </p:nvSpPr>
        <p:spPr bwMode="auto">
          <a:xfrm>
            <a:off x="92486" y="1968622"/>
            <a:ext cx="12006809" cy="3954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AU" sz="2000">
                <a:latin typeface="Tahoma"/>
                <a:ea typeface="Tahoma"/>
                <a:cs typeface="Tahoma"/>
              </a:rPr>
              <a:t>📌 </a:t>
            </a:r>
            <a:r>
              <a:rPr lang="en-AU" sz="2000" b="1">
                <a:latin typeface="Tahoma"/>
                <a:ea typeface="Tahoma"/>
                <a:cs typeface="Tahoma"/>
              </a:rPr>
              <a:t>Please keep mobile phones on silent</a:t>
            </a:r>
            <a:r>
              <a:rPr lang="en-AU" sz="2000">
                <a:latin typeface="Tahoma"/>
                <a:ea typeface="Tahoma"/>
                <a:cs typeface="Tahoma"/>
              </a:rPr>
              <a:t> and step outside if you need to take a call.</a:t>
            </a:r>
          </a:p>
          <a:p>
            <a:r>
              <a:rPr lang="en-AU" sz="2000">
                <a:latin typeface="Tahoma"/>
                <a:ea typeface="Tahoma"/>
                <a:cs typeface="Tahoma"/>
              </a:rPr>
              <a:t>👋 </a:t>
            </a:r>
            <a:r>
              <a:rPr lang="en-AU" sz="2000" b="1">
                <a:latin typeface="Tahoma"/>
                <a:ea typeface="Tahoma"/>
                <a:cs typeface="Tahoma"/>
              </a:rPr>
              <a:t>We encourage active participation</a:t>
            </a:r>
            <a:r>
              <a:rPr lang="en-AU" sz="2000">
                <a:latin typeface="Tahoma"/>
                <a:ea typeface="Tahoma"/>
                <a:cs typeface="Tahoma"/>
              </a:rPr>
              <a:t> - your voice </a:t>
            </a:r>
            <a:r>
              <a:rPr kumimoji="0" lang="en-AU" sz="2000" i="0" u="none" strike="noStrike" cap="none" normalizeH="0" baseline="0">
                <a:ln>
                  <a:noFill/>
                </a:ln>
                <a:effectLst/>
                <a:latin typeface="Tahoma"/>
                <a:ea typeface="Tahoma"/>
                <a:cs typeface="Tahoma"/>
              </a:rPr>
              <a:t>and </a:t>
            </a:r>
            <a:r>
              <a:rPr lang="en-AU" sz="2000">
                <a:latin typeface="Tahoma"/>
                <a:ea typeface="Tahoma"/>
                <a:cs typeface="Tahoma"/>
              </a:rPr>
              <a:t>experience are valued.</a:t>
            </a:r>
            <a:endParaRPr lang="en-US" sz="2000"/>
          </a:p>
          <a:p>
            <a:r>
              <a:rPr lang="en-AU" sz="2000">
                <a:latin typeface="Tahoma"/>
                <a:ea typeface="Tahoma"/>
                <a:cs typeface="Tahoma"/>
              </a:rPr>
              <a:t>💬 </a:t>
            </a:r>
            <a:r>
              <a:rPr lang="en-AU" sz="2000" b="1">
                <a:latin typeface="Tahoma"/>
                <a:ea typeface="Tahoma"/>
                <a:cs typeface="Tahoma"/>
              </a:rPr>
              <a:t>Questions are welcome throughout</a:t>
            </a:r>
            <a:r>
              <a:rPr kumimoji="0" lang="en-AU" sz="2000" b="1" i="0" u="none" strike="noStrike" cap="none" normalizeH="0" baseline="0">
                <a:ln>
                  <a:noFill/>
                </a:ln>
                <a:effectLst/>
                <a:latin typeface="Tahoma"/>
                <a:ea typeface="Tahoma"/>
                <a:cs typeface="Tahoma"/>
              </a:rPr>
              <a:t> the </a:t>
            </a:r>
            <a:r>
              <a:rPr lang="en-AU" sz="2000" b="1">
                <a:latin typeface="Tahoma"/>
                <a:ea typeface="Tahoma"/>
                <a:cs typeface="Tahoma"/>
              </a:rPr>
              <a:t>day</a:t>
            </a:r>
            <a:r>
              <a:rPr lang="en-AU" sz="2000">
                <a:latin typeface="Tahoma"/>
                <a:ea typeface="Tahoma"/>
                <a:cs typeface="Tahoma"/>
              </a:rPr>
              <a:t>, and we’ll also hold space </a:t>
            </a:r>
            <a:r>
              <a:rPr kumimoji="0" lang="en-AU" sz="2000" b="0" i="0" u="none" strike="noStrike" cap="none" normalizeH="0" baseline="0">
                <a:ln>
                  <a:noFill/>
                </a:ln>
                <a:effectLst/>
                <a:latin typeface="Tahoma"/>
                <a:ea typeface="Tahoma"/>
                <a:cs typeface="Tahoma"/>
              </a:rPr>
              <a:t>for Q&amp;A at </a:t>
            </a:r>
            <a:r>
              <a:rPr lang="en-AU" sz="2000">
                <a:latin typeface="Tahoma"/>
                <a:ea typeface="Tahoma"/>
                <a:cs typeface="Tahoma"/>
              </a:rPr>
              <a:t>key points</a:t>
            </a:r>
            <a:r>
              <a:rPr kumimoji="0" lang="en-AU" sz="2000" b="0" i="0" u="none" strike="noStrike" cap="none" normalizeH="0" baseline="0">
                <a:ln>
                  <a:noFill/>
                </a:ln>
                <a:effectLst/>
                <a:latin typeface="Tahoma"/>
                <a:ea typeface="Tahoma"/>
                <a:cs typeface="Tahoma"/>
              </a:rPr>
              <a:t>.</a:t>
            </a:r>
            <a:endParaRPr lang="en-AU" sz="2000">
              <a:latin typeface="Tahoma"/>
              <a:ea typeface="Tahoma"/>
              <a:cs typeface="Tahoma"/>
            </a:endParaRPr>
          </a:p>
          <a:p>
            <a:r>
              <a:rPr lang="en-AU" sz="2000">
                <a:latin typeface="Tahoma"/>
                <a:ea typeface="Tahoma"/>
                <a:cs typeface="Tahoma"/>
              </a:rPr>
              <a:t>🪑 </a:t>
            </a:r>
            <a:r>
              <a:rPr lang="en-AU" sz="2000" b="1">
                <a:latin typeface="Tahoma"/>
                <a:ea typeface="Tahoma"/>
                <a:cs typeface="Tahoma"/>
              </a:rPr>
              <a:t>Please be mindful </a:t>
            </a:r>
            <a:r>
              <a:rPr kumimoji="0" lang="en-AU" sz="2000" b="1" i="0" u="none" strike="noStrike" cap="none" normalizeH="0" baseline="0">
                <a:ln>
                  <a:noFill/>
                </a:ln>
                <a:effectLst/>
                <a:latin typeface="Tahoma"/>
                <a:ea typeface="Tahoma"/>
                <a:cs typeface="Tahoma"/>
              </a:rPr>
              <a:t>of </a:t>
            </a:r>
            <a:r>
              <a:rPr lang="en-AU" sz="2000" b="1">
                <a:latin typeface="Tahoma"/>
                <a:ea typeface="Tahoma"/>
                <a:cs typeface="Tahoma"/>
              </a:rPr>
              <a:t>others -</a:t>
            </a:r>
            <a:r>
              <a:rPr lang="en-AU" sz="2000">
                <a:latin typeface="Tahoma"/>
                <a:ea typeface="Tahoma"/>
                <a:cs typeface="Tahoma"/>
              </a:rPr>
              <a:t> listen respectfully and allow everyone </a:t>
            </a:r>
            <a:r>
              <a:rPr kumimoji="0" lang="en-AU" sz="2000" b="0" i="0" u="none" strike="noStrike" cap="none" normalizeH="0" baseline="0">
                <a:ln>
                  <a:noFill/>
                </a:ln>
                <a:effectLst/>
                <a:latin typeface="Tahoma"/>
                <a:ea typeface="Tahoma"/>
                <a:cs typeface="Tahoma"/>
              </a:rPr>
              <a:t>the </a:t>
            </a:r>
            <a:r>
              <a:rPr lang="en-AU" sz="2000">
                <a:latin typeface="Tahoma"/>
                <a:ea typeface="Tahoma"/>
                <a:cs typeface="Tahoma"/>
              </a:rPr>
              <a:t>opportunity to contribute</a:t>
            </a:r>
            <a:r>
              <a:rPr kumimoji="0" lang="en-AU" sz="2000" b="0" i="0" u="none" strike="noStrike" cap="none" normalizeH="0" baseline="0">
                <a:ln>
                  <a:noFill/>
                </a:ln>
                <a:effectLst/>
                <a:latin typeface="Tahoma"/>
                <a:ea typeface="Tahoma"/>
                <a:cs typeface="Tahoma"/>
              </a:rPr>
              <a:t>.</a:t>
            </a:r>
            <a:endParaRPr lang="en-AU" sz="2000">
              <a:latin typeface="Tahoma"/>
              <a:ea typeface="Tahoma"/>
              <a:cs typeface="Tahoma"/>
            </a:endParaRPr>
          </a:p>
          <a:p>
            <a:r>
              <a:rPr lang="en-AU" sz="2000">
                <a:latin typeface="Tahoma"/>
                <a:ea typeface="Tahoma"/>
                <a:cs typeface="Tahoma"/>
              </a:rPr>
              <a:t>📝 </a:t>
            </a:r>
            <a:r>
              <a:rPr lang="en-AU" sz="2000" b="1">
                <a:latin typeface="Tahoma"/>
                <a:ea typeface="Tahoma"/>
                <a:cs typeface="Tahoma"/>
              </a:rPr>
              <a:t>A feedback </a:t>
            </a:r>
            <a:r>
              <a:rPr kumimoji="0" lang="en-AU" sz="2000" b="1" i="0" u="none" strike="noStrike" cap="none" normalizeH="0" baseline="0">
                <a:ln>
                  <a:noFill/>
                </a:ln>
                <a:effectLst/>
                <a:latin typeface="Tahoma"/>
                <a:ea typeface="Tahoma"/>
                <a:cs typeface="Tahoma"/>
              </a:rPr>
              <a:t>QR code will be shared at the end of </a:t>
            </a:r>
            <a:r>
              <a:rPr lang="en-AU" sz="2000" b="1">
                <a:latin typeface="Tahoma"/>
                <a:ea typeface="Tahoma"/>
                <a:cs typeface="Tahoma"/>
              </a:rPr>
              <a:t>the </a:t>
            </a:r>
            <a:r>
              <a:rPr kumimoji="0" lang="en-AU" sz="2000" b="1" i="0" u="none" strike="noStrike" cap="none" normalizeH="0" baseline="0">
                <a:ln>
                  <a:noFill/>
                </a:ln>
                <a:effectLst/>
                <a:latin typeface="Tahoma"/>
                <a:ea typeface="Tahoma"/>
                <a:cs typeface="Tahoma"/>
              </a:rPr>
              <a:t>session </a:t>
            </a:r>
            <a:r>
              <a:rPr lang="en-AU" sz="2000" b="1">
                <a:latin typeface="Tahoma"/>
                <a:ea typeface="Tahoma"/>
                <a:cs typeface="Tahoma"/>
              </a:rPr>
              <a:t>- </a:t>
            </a:r>
            <a:r>
              <a:rPr lang="en-AU" sz="2000">
                <a:latin typeface="Tahoma"/>
                <a:ea typeface="Tahoma"/>
                <a:cs typeface="Tahoma"/>
              </a:rPr>
              <a:t>thank you </a:t>
            </a:r>
            <a:r>
              <a:rPr kumimoji="0" lang="en-AU" sz="2000" b="0" i="0" u="none" strike="noStrike" cap="none" normalizeH="0" baseline="0">
                <a:ln>
                  <a:noFill/>
                </a:ln>
                <a:effectLst/>
                <a:latin typeface="Tahoma"/>
                <a:ea typeface="Tahoma"/>
                <a:cs typeface="Tahoma"/>
              </a:rPr>
              <a:t>for </a:t>
            </a:r>
            <a:r>
              <a:rPr lang="en-AU" sz="2000">
                <a:latin typeface="Tahoma"/>
                <a:ea typeface="Tahoma"/>
                <a:cs typeface="Tahoma"/>
              </a:rPr>
              <a:t>helping us improve</a:t>
            </a:r>
            <a:r>
              <a:rPr kumimoji="0" lang="en-AU" sz="2000" b="0" i="0" u="none" strike="noStrike" cap="none" normalizeH="0" baseline="0">
                <a:ln>
                  <a:noFill/>
                </a:ln>
                <a:effectLst/>
                <a:latin typeface="Tahoma"/>
                <a:ea typeface="Tahoma"/>
                <a:cs typeface="Tahoma"/>
              </a:rPr>
              <a:t>.</a:t>
            </a:r>
            <a:endParaRPr lang="en-AU" sz="2000">
              <a:latin typeface="Tahoma"/>
              <a:ea typeface="Tahoma"/>
              <a:cs typeface="Tahoma"/>
            </a:endParaRPr>
          </a:p>
          <a:p>
            <a:r>
              <a:rPr lang="en-AU" sz="2000">
                <a:latin typeface="Tahoma"/>
                <a:ea typeface="Tahoma"/>
                <a:cs typeface="Tahoma"/>
              </a:rPr>
              <a:t>⏳ </a:t>
            </a:r>
            <a:r>
              <a:rPr lang="en-AU" sz="2000" b="1">
                <a:latin typeface="Tahoma"/>
                <a:ea typeface="Tahoma"/>
                <a:cs typeface="Tahoma"/>
              </a:rPr>
              <a:t>Accreditation hours for today may take 5–10 business days to appear</a:t>
            </a:r>
            <a:r>
              <a:rPr lang="en-AU" sz="2000">
                <a:latin typeface="Tahoma"/>
                <a:ea typeface="Tahoma"/>
                <a:cs typeface="Tahoma"/>
              </a:rPr>
              <a:t> in your record.</a:t>
            </a:r>
          </a:p>
          <a:p>
            <a:r>
              <a:rPr lang="en-AU" sz="2000">
                <a:latin typeface="Tahoma"/>
                <a:ea typeface="Tahoma"/>
                <a:cs typeface="Tahoma"/>
              </a:rPr>
              <a:t>✨ </a:t>
            </a:r>
            <a:r>
              <a:rPr lang="en-AU" sz="2000" b="1">
                <a:latin typeface="Tahoma"/>
                <a:ea typeface="Tahoma"/>
                <a:cs typeface="Tahoma"/>
              </a:rPr>
              <a:t>We ask for presence over perfection - come as you are, and lean in.</a:t>
            </a:r>
            <a:endParaRPr lang="en-AU" sz="2000">
              <a:latin typeface="Tahoma"/>
              <a:ea typeface="Tahoma"/>
              <a:cs typeface="Tahoma"/>
            </a:endParaRPr>
          </a:p>
          <a:p>
            <a:pPr>
              <a:spcBef>
                <a:spcPct val="0"/>
              </a:spcBef>
              <a:spcAft>
                <a:spcPts val="600"/>
              </a:spcAft>
            </a:pPr>
            <a:endParaRPr lang="en-AU" sz="1600">
              <a:latin typeface="Tahoma"/>
              <a:ea typeface="Tahoma"/>
              <a:cs typeface="Tahoma"/>
            </a:endParaRPr>
          </a:p>
        </p:txBody>
      </p:sp>
    </p:spTree>
    <p:extLst>
      <p:ext uri="{BB962C8B-B14F-4D97-AF65-F5344CB8AC3E}">
        <p14:creationId xmlns:p14="http://schemas.microsoft.com/office/powerpoint/2010/main" val="1666577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Catholic Identity Framework</a:t>
            </a:r>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pic>
        <p:nvPicPr>
          <p:cNvPr id="2050" name="Picture 2" descr="A diagram of a religious education&#10;&#10;Description automatically generated">
            <a:extLst>
              <a:ext uri="{FF2B5EF4-FFF2-40B4-BE49-F238E27FC236}">
                <a16:creationId xmlns:a16="http://schemas.microsoft.com/office/drawing/2014/main" id="{ED2D8F90-AA31-58DB-0049-DC6755C8439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4654"/>
          <a:stretch/>
        </p:blipFill>
        <p:spPr bwMode="auto">
          <a:xfrm>
            <a:off x="3360019" y="2234242"/>
            <a:ext cx="4937125" cy="379562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465ACC0-9801-221A-6695-12A9778058D2}"/>
              </a:ext>
            </a:extLst>
          </p:cNvPr>
          <p:cNvSpPr txBox="1"/>
          <p:nvPr/>
        </p:nvSpPr>
        <p:spPr>
          <a:xfrm>
            <a:off x="8024069" y="6112277"/>
            <a:ext cx="4610616" cy="246221"/>
          </a:xfrm>
          <a:prstGeom prst="rect">
            <a:avLst/>
          </a:prstGeom>
          <a:noFill/>
        </p:spPr>
        <p:txBody>
          <a:bodyPr wrap="square" rtlCol="0">
            <a:spAutoFit/>
          </a:bodyPr>
          <a:lstStyle/>
          <a:p>
            <a:r>
              <a:rPr lang="en-AU" sz="1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2024</a:t>
            </a:r>
            <a:endParaRPr lang="en-AU" sz="1000" dirty="0">
              <a:solidFill>
                <a:schemeClr val="tx2"/>
              </a:solidFill>
            </a:endParaRPr>
          </a:p>
        </p:txBody>
      </p:sp>
    </p:spTree>
    <p:extLst>
      <p:ext uri="{BB962C8B-B14F-4D97-AF65-F5344CB8AC3E}">
        <p14:creationId xmlns:p14="http://schemas.microsoft.com/office/powerpoint/2010/main" val="8294570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D8DF7-95E2-1180-FDBA-02D466767AF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3870949-9E01-D337-AAAF-674E249F686C}"/>
              </a:ext>
            </a:extLst>
          </p:cNvPr>
          <p:cNvSpPr>
            <a:spLocks noGrp="1"/>
          </p:cNvSpPr>
          <p:nvPr>
            <p:ph type="ctrTitle"/>
          </p:nvPr>
        </p:nvSpPr>
        <p:spPr/>
        <p:txBody>
          <a:bodyPr/>
          <a:lstStyle/>
          <a:p>
            <a:r>
              <a:rPr lang="en-AU">
                <a:latin typeface="Tahoma"/>
                <a:ea typeface="Tahoma"/>
                <a:cs typeface="Tahoma"/>
              </a:rPr>
              <a:t>Executive Welcome</a:t>
            </a:r>
            <a:endParaRPr lang="en-AU"/>
          </a:p>
        </p:txBody>
      </p:sp>
      <p:sp>
        <p:nvSpPr>
          <p:cNvPr id="4" name="Subtitle 3">
            <a:extLst>
              <a:ext uri="{FF2B5EF4-FFF2-40B4-BE49-F238E27FC236}">
                <a16:creationId xmlns:a16="http://schemas.microsoft.com/office/drawing/2014/main" id="{F6B76C60-1840-6A82-D2C2-31BD94F8C341}"/>
              </a:ext>
            </a:extLst>
          </p:cNvPr>
          <p:cNvSpPr>
            <a:spLocks noGrp="1"/>
          </p:cNvSpPr>
          <p:nvPr>
            <p:ph type="subTitle" idx="1"/>
          </p:nvPr>
        </p:nvSpPr>
        <p:spPr/>
        <p:txBody>
          <a:bodyPr/>
          <a:lstStyle/>
          <a:p>
            <a:endParaRPr lang="en-AU" dirty="0"/>
          </a:p>
        </p:txBody>
      </p:sp>
    </p:spTree>
    <p:extLst>
      <p:ext uri="{BB962C8B-B14F-4D97-AF65-F5344CB8AC3E}">
        <p14:creationId xmlns:p14="http://schemas.microsoft.com/office/powerpoint/2010/main" val="3092300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BDEEF2-31E9-639F-FCE6-5EE62CEFD2CA}"/>
              </a:ext>
            </a:extLst>
          </p:cNvPr>
          <p:cNvSpPr>
            <a:spLocks noGrp="1"/>
          </p:cNvSpPr>
          <p:nvPr>
            <p:ph type="ctrTitle"/>
          </p:nvPr>
        </p:nvSpPr>
        <p:spPr>
          <a:xfrm>
            <a:off x="51918" y="2013790"/>
            <a:ext cx="11655739" cy="2017515"/>
          </a:xfrm>
        </p:spPr>
        <p:txBody>
          <a:bodyPr/>
          <a:lstStyle/>
          <a:p>
            <a:r>
              <a:rPr lang="en-AU"/>
              <a:t>CORE: Curriculum Orientation Religious Education</a:t>
            </a:r>
          </a:p>
        </p:txBody>
      </p:sp>
      <p:sp>
        <p:nvSpPr>
          <p:cNvPr id="5" name="Subtitle 4">
            <a:extLst>
              <a:ext uri="{FF2B5EF4-FFF2-40B4-BE49-F238E27FC236}">
                <a16:creationId xmlns:a16="http://schemas.microsoft.com/office/drawing/2014/main" id="{4805B1A5-9E58-D714-247A-ABCE07C591DD}"/>
              </a:ext>
            </a:extLst>
          </p:cNvPr>
          <p:cNvSpPr>
            <a:spLocks noGrp="1"/>
          </p:cNvSpPr>
          <p:nvPr>
            <p:ph type="subTitle" idx="1"/>
          </p:nvPr>
        </p:nvSpPr>
        <p:spPr/>
        <p:txBody>
          <a:bodyPr/>
          <a:lstStyle/>
          <a:p>
            <a:r>
              <a:rPr lang="en-AU"/>
              <a:t>Day 1 Session 1</a:t>
            </a:r>
          </a:p>
        </p:txBody>
      </p:sp>
    </p:spTree>
    <p:extLst>
      <p:ext uri="{BB962C8B-B14F-4D97-AF65-F5344CB8AC3E}">
        <p14:creationId xmlns:p14="http://schemas.microsoft.com/office/powerpoint/2010/main" val="1756392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p:txBody>
          <a:bodyPr/>
          <a:lstStyle/>
          <a:p>
            <a:r>
              <a:rPr lang="en-AU"/>
              <a:t>Sharing and developing ideas about the nature of being a teacher in a Catholic School </a:t>
            </a:r>
          </a:p>
          <a:p>
            <a:pPr marL="457200" indent="-457200">
              <a:buFont typeface="Arial" panose="020B0604020202020204" pitchFamily="34" charset="0"/>
              <a:buChar char="•"/>
            </a:pPr>
            <a:r>
              <a:rPr lang="en-AU"/>
              <a:t>Understand my role as a teacher in a Catholic school</a:t>
            </a:r>
          </a:p>
          <a:p>
            <a:pPr marL="457200" indent="-457200">
              <a:buFont typeface="Arial" panose="020B0604020202020204" pitchFamily="34" charset="0"/>
              <a:buChar char="•"/>
            </a:pPr>
            <a:r>
              <a:rPr lang="en-AU"/>
              <a:t>Understand changing approaches to Religious Education</a:t>
            </a:r>
          </a:p>
          <a:p>
            <a:pPr marL="457200" indent="-457200">
              <a:buFont typeface="Arial" panose="020B0604020202020204" pitchFamily="34" charset="0"/>
              <a:buChar char="•"/>
            </a:pPr>
            <a:r>
              <a:rPr lang="en-AU"/>
              <a:t>Understand terms: recontextualisation &amp; reconceptualisation</a:t>
            </a:r>
          </a:p>
        </p:txBody>
      </p:sp>
      <p:pic>
        <p:nvPicPr>
          <p:cNvPr id="2" name="Picture 1" descr="Text&#10;&#10;Description automatically generated with medium confidence">
            <a:extLst>
              <a:ext uri="{FF2B5EF4-FFF2-40B4-BE49-F238E27FC236}">
                <a16:creationId xmlns:a16="http://schemas.microsoft.com/office/drawing/2014/main" id="{12328104-1C32-3A56-BE5B-33537DAF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9309180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E13A2-3E4A-A0E8-ADE1-8C93F9A86EF8}"/>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27E53C7A-41BB-381F-4454-17B49DB5DD16}"/>
              </a:ext>
            </a:extLst>
          </p:cNvPr>
          <p:cNvSpPr>
            <a:spLocks noGrp="1"/>
          </p:cNvSpPr>
          <p:nvPr>
            <p:ph type="ctrTitle"/>
          </p:nvPr>
        </p:nvSpPr>
        <p:spPr/>
        <p:txBody>
          <a:bodyPr/>
          <a:lstStyle/>
          <a:p>
            <a:r>
              <a:rPr lang="en-AU"/>
              <a:t>Today’s Topics</a:t>
            </a:r>
          </a:p>
        </p:txBody>
      </p:sp>
      <p:pic>
        <p:nvPicPr>
          <p:cNvPr id="2" name="Picture 1" descr="Text&#10;&#10;Description automatically generated with medium confidence">
            <a:extLst>
              <a:ext uri="{FF2B5EF4-FFF2-40B4-BE49-F238E27FC236}">
                <a16:creationId xmlns:a16="http://schemas.microsoft.com/office/drawing/2014/main" id="{DCA5D05B-1AD4-A462-0CBD-7FF0A605C9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Rectangle: Rounded Corners 2">
            <a:extLst>
              <a:ext uri="{FF2B5EF4-FFF2-40B4-BE49-F238E27FC236}">
                <a16:creationId xmlns:a16="http://schemas.microsoft.com/office/drawing/2014/main" id="{41EACB9D-BF77-7477-FE73-1C1839865467}"/>
              </a:ext>
            </a:extLst>
          </p:cNvPr>
          <p:cNvSpPr/>
          <p:nvPr/>
        </p:nvSpPr>
        <p:spPr>
          <a:xfrm>
            <a:off x="343186" y="1868347"/>
            <a:ext cx="3326524" cy="12533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Changing approaches to religious education</a:t>
            </a:r>
          </a:p>
        </p:txBody>
      </p:sp>
      <p:sp>
        <p:nvSpPr>
          <p:cNvPr id="4" name="Oval 3">
            <a:extLst>
              <a:ext uri="{FF2B5EF4-FFF2-40B4-BE49-F238E27FC236}">
                <a16:creationId xmlns:a16="http://schemas.microsoft.com/office/drawing/2014/main" id="{D1E23568-505F-9D3C-60E8-FABB071AE51A}"/>
              </a:ext>
            </a:extLst>
          </p:cNvPr>
          <p:cNvSpPr/>
          <p:nvPr/>
        </p:nvSpPr>
        <p:spPr>
          <a:xfrm>
            <a:off x="520864" y="3429000"/>
            <a:ext cx="3586655" cy="173420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Recontextualisation </a:t>
            </a:r>
          </a:p>
          <a:p>
            <a:pPr algn="ctr"/>
            <a:r>
              <a:rPr lang="en-AU" b="1"/>
              <a:t>Vs</a:t>
            </a:r>
          </a:p>
          <a:p>
            <a:pPr algn="ctr"/>
            <a:r>
              <a:rPr lang="en-AU" b="1"/>
              <a:t>Reconceptualisation</a:t>
            </a:r>
          </a:p>
        </p:txBody>
      </p:sp>
      <p:sp>
        <p:nvSpPr>
          <p:cNvPr id="5" name="Rectangle: Rounded Corners 4">
            <a:extLst>
              <a:ext uri="{FF2B5EF4-FFF2-40B4-BE49-F238E27FC236}">
                <a16:creationId xmlns:a16="http://schemas.microsoft.com/office/drawing/2014/main" id="{649EAEC3-FA75-7F97-70FC-F67077CE4CD7}"/>
              </a:ext>
            </a:extLst>
          </p:cNvPr>
          <p:cNvSpPr/>
          <p:nvPr/>
        </p:nvSpPr>
        <p:spPr>
          <a:xfrm>
            <a:off x="4749026" y="1894134"/>
            <a:ext cx="3209311" cy="119817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Vision &amp; Model for Religious Education</a:t>
            </a:r>
          </a:p>
        </p:txBody>
      </p:sp>
      <p:sp>
        <p:nvSpPr>
          <p:cNvPr id="7" name="Rectangle: Folded Corner 6">
            <a:extLst>
              <a:ext uri="{FF2B5EF4-FFF2-40B4-BE49-F238E27FC236}">
                <a16:creationId xmlns:a16="http://schemas.microsoft.com/office/drawing/2014/main" id="{E70A6AD4-4695-13B6-8C23-C61D1B833827}"/>
              </a:ext>
            </a:extLst>
          </p:cNvPr>
          <p:cNvSpPr/>
          <p:nvPr/>
        </p:nvSpPr>
        <p:spPr>
          <a:xfrm>
            <a:off x="8639503" y="2215055"/>
            <a:ext cx="3209311" cy="3318642"/>
          </a:xfrm>
          <a:prstGeom prst="foldedCorner">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2800" b="1"/>
              <a:t>Parking lot:</a:t>
            </a:r>
          </a:p>
          <a:p>
            <a:pPr algn="ctr"/>
            <a:r>
              <a:rPr lang="en-AU" sz="2800" b="1"/>
              <a:t>Questions</a:t>
            </a:r>
          </a:p>
          <a:p>
            <a:pPr algn="ctr"/>
            <a:r>
              <a:rPr lang="en-AU" sz="2800" b="1"/>
              <a:t>Comments</a:t>
            </a:r>
          </a:p>
          <a:p>
            <a:pPr algn="ctr"/>
            <a:r>
              <a:rPr lang="en-AU" sz="2800" b="1"/>
              <a:t>Wonderings</a:t>
            </a:r>
            <a:endParaRPr lang="en-AU" b="1"/>
          </a:p>
        </p:txBody>
      </p:sp>
      <p:sp>
        <p:nvSpPr>
          <p:cNvPr id="8" name="Oval 7">
            <a:extLst>
              <a:ext uri="{FF2B5EF4-FFF2-40B4-BE49-F238E27FC236}">
                <a16:creationId xmlns:a16="http://schemas.microsoft.com/office/drawing/2014/main" id="{8C0EAEEE-9C47-3E34-69B1-EE2CB03D6E1F}"/>
              </a:ext>
            </a:extLst>
          </p:cNvPr>
          <p:cNvSpPr/>
          <p:nvPr/>
        </p:nvSpPr>
        <p:spPr>
          <a:xfrm>
            <a:off x="5340902" y="3335810"/>
            <a:ext cx="2356277" cy="179860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Three roles of the teacher</a:t>
            </a:r>
          </a:p>
        </p:txBody>
      </p:sp>
      <p:sp>
        <p:nvSpPr>
          <p:cNvPr id="9" name="Rectangle: Rounded Corners 8">
            <a:extLst>
              <a:ext uri="{FF2B5EF4-FFF2-40B4-BE49-F238E27FC236}">
                <a16:creationId xmlns:a16="http://schemas.microsoft.com/office/drawing/2014/main" id="{936D866A-39B3-0D30-EAE5-414B17DBFB8E}"/>
              </a:ext>
            </a:extLst>
          </p:cNvPr>
          <p:cNvSpPr/>
          <p:nvPr/>
        </p:nvSpPr>
        <p:spPr>
          <a:xfrm>
            <a:off x="2975675" y="5377912"/>
            <a:ext cx="2743200" cy="88340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Navigating the RE Curriculum</a:t>
            </a:r>
          </a:p>
        </p:txBody>
      </p:sp>
    </p:spTree>
    <p:extLst>
      <p:ext uri="{BB962C8B-B14F-4D97-AF65-F5344CB8AC3E}">
        <p14:creationId xmlns:p14="http://schemas.microsoft.com/office/powerpoint/2010/main" val="19625004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ormAutofit/>
          </a:bodyPr>
          <a:lstStyle/>
          <a:p>
            <a:pPr algn="ctr"/>
            <a:r>
              <a:rPr lang="en-US" sz="4000">
                <a:latin typeface="+mj-lt"/>
              </a:rPr>
              <a:t>Changing approaches to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a:normAutofit/>
          </a:bodyPr>
          <a:lstStyle/>
          <a:p>
            <a:r>
              <a:rPr lang="en-US" sz="2400" b="1">
                <a:latin typeface="+mn-lt"/>
              </a:rPr>
              <a:t>Study of Religion</a:t>
            </a:r>
          </a:p>
          <a:p>
            <a:r>
              <a:rPr lang="en-US" sz="2400" b="1">
                <a:latin typeface="+mn-lt"/>
              </a:rPr>
              <a:t>Religion Curriculum</a:t>
            </a:r>
          </a:p>
          <a:p>
            <a:r>
              <a:rPr lang="en-US" sz="2400" b="1">
                <a:latin typeface="+mn-lt"/>
              </a:rPr>
              <a:t>Christian Doctrine</a:t>
            </a:r>
          </a:p>
          <a:p>
            <a:endParaRPr lang="en-US"/>
          </a:p>
          <a:p>
            <a:endParaRPr lang="en-AU"/>
          </a:p>
        </p:txBody>
      </p:sp>
      <p:sp>
        <p:nvSpPr>
          <p:cNvPr id="7" name="Left-Right Arrow 1">
            <a:extLst>
              <a:ext uri="{FF2B5EF4-FFF2-40B4-BE49-F238E27FC236}">
                <a16:creationId xmlns:a16="http://schemas.microsoft.com/office/drawing/2014/main" id="{FA7352DC-DF79-40E8-B2E5-F7ABDDFEBC48}"/>
              </a:ext>
            </a:extLst>
          </p:cNvPr>
          <p:cNvSpPr/>
          <p:nvPr/>
        </p:nvSpPr>
        <p:spPr>
          <a:xfrm>
            <a:off x="619827" y="3672579"/>
            <a:ext cx="10926859" cy="1410798"/>
          </a:xfrm>
          <a:prstGeom prst="leftRightArrow">
            <a:avLst/>
          </a:prstGeom>
          <a:gradFill flip="none" rotWithShape="1">
            <a:gsLst>
              <a:gs pos="0">
                <a:srgbClr val="19AC50"/>
              </a:gs>
              <a:gs pos="36000">
                <a:srgbClr val="BED730"/>
              </a:gs>
              <a:gs pos="68000">
                <a:srgbClr val="55C5DD"/>
              </a:gs>
              <a:gs pos="50000">
                <a:schemeClr val="bg1"/>
              </a:gs>
              <a:gs pos="100000">
                <a:srgbClr val="845AA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01995C3-9831-44C6-BAE4-A8D026BF6CDD}"/>
              </a:ext>
            </a:extLst>
          </p:cNvPr>
          <p:cNvSpPr txBox="1"/>
          <p:nvPr/>
        </p:nvSpPr>
        <p:spPr>
          <a:xfrm>
            <a:off x="1206821" y="4056101"/>
            <a:ext cx="4328739"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religious instruction</a:t>
            </a:r>
          </a:p>
        </p:txBody>
      </p:sp>
      <p:sp>
        <p:nvSpPr>
          <p:cNvPr id="9" name="TextBox 8">
            <a:extLst>
              <a:ext uri="{FF2B5EF4-FFF2-40B4-BE49-F238E27FC236}">
                <a16:creationId xmlns:a16="http://schemas.microsoft.com/office/drawing/2014/main" id="{941E7AAD-3280-4EAA-A655-08E5474C9853}"/>
              </a:ext>
            </a:extLst>
          </p:cNvPr>
          <p:cNvSpPr txBox="1"/>
          <p:nvPr/>
        </p:nvSpPr>
        <p:spPr>
          <a:xfrm>
            <a:off x="7646083" y="4056100"/>
            <a:ext cx="3110133"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faith sharing</a:t>
            </a:r>
          </a:p>
        </p:txBody>
      </p:sp>
      <p:sp>
        <p:nvSpPr>
          <p:cNvPr id="14" name="Subtitle 4">
            <a:extLst>
              <a:ext uri="{FF2B5EF4-FFF2-40B4-BE49-F238E27FC236}">
                <a16:creationId xmlns:a16="http://schemas.microsoft.com/office/drawing/2014/main" id="{7D36C539-FFF4-407E-9138-35EBD810397A}"/>
              </a:ext>
            </a:extLst>
          </p:cNvPr>
          <p:cNvSpPr txBox="1">
            <a:spLocks/>
          </p:cNvSpPr>
          <p:nvPr/>
        </p:nvSpPr>
        <p:spPr>
          <a:xfrm>
            <a:off x="6737173" y="2301415"/>
            <a:ext cx="4248008" cy="126042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400" b="1">
                <a:latin typeface="+mn-lt"/>
              </a:rPr>
              <a:t>Faith Formation</a:t>
            </a:r>
          </a:p>
          <a:p>
            <a:r>
              <a:rPr lang="en-US" sz="2400" b="1">
                <a:latin typeface="+mn-lt"/>
              </a:rPr>
              <a:t>Catechesis</a:t>
            </a:r>
          </a:p>
          <a:p>
            <a:r>
              <a:rPr lang="en-US" sz="2400" b="1">
                <a:latin typeface="+mn-lt"/>
              </a:rPr>
              <a:t>Education in Faith</a:t>
            </a:r>
            <a:endParaRPr lang="en-AU" sz="2400" b="1">
              <a:latin typeface="+mn-lt"/>
            </a:endParaRPr>
          </a:p>
        </p:txBody>
      </p:sp>
    </p:spTree>
    <p:extLst>
      <p:ext uri="{BB962C8B-B14F-4D97-AF65-F5344CB8AC3E}">
        <p14:creationId xmlns:p14="http://schemas.microsoft.com/office/powerpoint/2010/main" val="219180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ormAutofit/>
          </a:bodyPr>
          <a:lstStyle/>
          <a:p>
            <a:pPr algn="ctr"/>
            <a:r>
              <a:rPr lang="en-US" sz="4000">
                <a:latin typeface="+mj-lt"/>
              </a:rPr>
              <a:t>Changing approaches to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a:lstStyle/>
          <a:p>
            <a:r>
              <a:rPr lang="en-US" sz="2400" b="1">
                <a:latin typeface="+mn-lt"/>
              </a:rPr>
              <a:t>Catechism Approach</a:t>
            </a:r>
          </a:p>
          <a:p>
            <a:endParaRPr lang="en-US"/>
          </a:p>
          <a:p>
            <a:endParaRPr lang="en-AU"/>
          </a:p>
        </p:txBody>
      </p:sp>
      <p:sp>
        <p:nvSpPr>
          <p:cNvPr id="3" name="Left-Right Arrow 1">
            <a:extLst>
              <a:ext uri="{FF2B5EF4-FFF2-40B4-BE49-F238E27FC236}">
                <a16:creationId xmlns:a16="http://schemas.microsoft.com/office/drawing/2014/main" id="{C997253B-959A-4203-85D7-7D04A7FBC560}"/>
              </a:ext>
            </a:extLst>
          </p:cNvPr>
          <p:cNvSpPr/>
          <p:nvPr/>
        </p:nvSpPr>
        <p:spPr>
          <a:xfrm>
            <a:off x="619827" y="3672579"/>
            <a:ext cx="10926859" cy="1410798"/>
          </a:xfrm>
          <a:prstGeom prst="leftRightArrow">
            <a:avLst/>
          </a:prstGeom>
          <a:gradFill flip="none" rotWithShape="1">
            <a:gsLst>
              <a:gs pos="0">
                <a:srgbClr val="19AC50"/>
              </a:gs>
              <a:gs pos="36000">
                <a:srgbClr val="BED730"/>
              </a:gs>
              <a:gs pos="68000">
                <a:srgbClr val="55C5DD"/>
              </a:gs>
              <a:gs pos="50000">
                <a:schemeClr val="bg1"/>
              </a:gs>
              <a:gs pos="100000">
                <a:srgbClr val="845AA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A509B8-E80F-462B-96A5-EFB7445E9856}"/>
              </a:ext>
            </a:extLst>
          </p:cNvPr>
          <p:cNvSpPr txBox="1"/>
          <p:nvPr/>
        </p:nvSpPr>
        <p:spPr>
          <a:xfrm>
            <a:off x="1206821" y="4056101"/>
            <a:ext cx="4328739"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religious instruction</a:t>
            </a:r>
          </a:p>
        </p:txBody>
      </p:sp>
      <p:sp>
        <p:nvSpPr>
          <p:cNvPr id="11" name="TextBox 10">
            <a:extLst>
              <a:ext uri="{FF2B5EF4-FFF2-40B4-BE49-F238E27FC236}">
                <a16:creationId xmlns:a16="http://schemas.microsoft.com/office/drawing/2014/main" id="{A802EF7F-760F-46C9-8202-4B713CB09AC8}"/>
              </a:ext>
            </a:extLst>
          </p:cNvPr>
          <p:cNvSpPr txBox="1"/>
          <p:nvPr/>
        </p:nvSpPr>
        <p:spPr>
          <a:xfrm>
            <a:off x="7646083" y="4056100"/>
            <a:ext cx="3110133"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faith sharing</a:t>
            </a:r>
          </a:p>
        </p:txBody>
      </p:sp>
    </p:spTree>
    <p:extLst>
      <p:ext uri="{BB962C8B-B14F-4D97-AF65-F5344CB8AC3E}">
        <p14:creationId xmlns:p14="http://schemas.microsoft.com/office/powerpoint/2010/main" val="2110142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5E24F4-37B2-4F81-8AF9-A701D807A6BD}"/>
              </a:ext>
            </a:extLst>
          </p:cNvPr>
          <p:cNvSpPr>
            <a:spLocks noGrp="1"/>
          </p:cNvSpPr>
          <p:nvPr>
            <p:ph type="ctrTitle"/>
          </p:nvPr>
        </p:nvSpPr>
        <p:spPr/>
        <p:txBody>
          <a:bodyPr/>
          <a:lstStyle/>
          <a:p>
            <a:endParaRPr lang="en-AU"/>
          </a:p>
        </p:txBody>
      </p:sp>
      <p:sp>
        <p:nvSpPr>
          <p:cNvPr id="6" name="Subtitle 5">
            <a:extLst>
              <a:ext uri="{FF2B5EF4-FFF2-40B4-BE49-F238E27FC236}">
                <a16:creationId xmlns:a16="http://schemas.microsoft.com/office/drawing/2014/main" id="{993D7C56-8B89-45CB-8F8F-36E4155393C1}"/>
              </a:ext>
            </a:extLst>
          </p:cNvPr>
          <p:cNvSpPr>
            <a:spLocks noGrp="1"/>
          </p:cNvSpPr>
          <p:nvPr>
            <p:ph type="subTitle" idx="1"/>
          </p:nvPr>
        </p:nvSpPr>
        <p:spPr/>
        <p:txBody>
          <a:bodyPr/>
          <a:lstStyle/>
          <a:p>
            <a:endParaRPr lang="en-AU"/>
          </a:p>
        </p:txBody>
      </p:sp>
      <p:sp>
        <p:nvSpPr>
          <p:cNvPr id="5" name="TextBox 4"/>
          <p:cNvSpPr txBox="1"/>
          <p:nvPr/>
        </p:nvSpPr>
        <p:spPr>
          <a:xfrm>
            <a:off x="3719736" y="2492896"/>
            <a:ext cx="5112568" cy="2308324"/>
          </a:xfrm>
          <a:prstGeom prst="rect">
            <a:avLst/>
          </a:prstGeom>
          <a:solidFill>
            <a:srgbClr val="054166">
              <a:alpha val="40000"/>
            </a:srgbClr>
          </a:solidFill>
        </p:spPr>
        <p:txBody>
          <a:bodyPr wrap="square" rtlCol="0">
            <a:spAutoFit/>
          </a:bodyPr>
          <a:lstStyle/>
          <a:p>
            <a:pPr algn="ctr"/>
            <a:r>
              <a:rPr lang="en-US" sz="4800" b="1">
                <a:ln>
                  <a:solidFill>
                    <a:srgbClr val="054166"/>
                  </a:solidFill>
                </a:ln>
                <a:solidFill>
                  <a:schemeClr val="bg1"/>
                </a:solidFill>
                <a:latin typeface="+mj-lt"/>
              </a:rPr>
              <a:t>Doctrine focused </a:t>
            </a:r>
          </a:p>
          <a:p>
            <a:pPr algn="ctr"/>
            <a:r>
              <a:rPr lang="en-US" sz="4800" b="1">
                <a:ln>
                  <a:solidFill>
                    <a:srgbClr val="054166"/>
                  </a:solidFill>
                </a:ln>
                <a:solidFill>
                  <a:schemeClr val="bg1"/>
                </a:solidFill>
                <a:latin typeface="+mj-lt"/>
              </a:rPr>
              <a:t>Rote Learning</a:t>
            </a:r>
            <a:r>
              <a:rPr lang="en-US" sz="4800" b="1">
                <a:ln>
                  <a:solidFill>
                    <a:srgbClr val="054166"/>
                  </a:solidFill>
                </a:ln>
                <a:solidFill>
                  <a:schemeClr val="bg1"/>
                </a:solidFill>
                <a:latin typeface="Raleway" panose="020B0003030101060003" pitchFamily="34" charset="0"/>
              </a:rPr>
              <a:t> </a:t>
            </a:r>
          </a:p>
        </p:txBody>
      </p:sp>
    </p:spTree>
    <p:extLst>
      <p:ext uri="{BB962C8B-B14F-4D97-AF65-F5344CB8AC3E}">
        <p14:creationId xmlns:p14="http://schemas.microsoft.com/office/powerpoint/2010/main" val="24179418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ormAutofit/>
          </a:bodyPr>
          <a:lstStyle/>
          <a:p>
            <a:pPr algn="ctr"/>
            <a:r>
              <a:rPr lang="en-US" sz="4000">
                <a:latin typeface="+mj-lt"/>
              </a:rPr>
              <a:t>Changing approaches to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a:lstStyle/>
          <a:p>
            <a:r>
              <a:rPr lang="en-US" sz="2400" b="1">
                <a:latin typeface="+mn-lt"/>
              </a:rPr>
              <a:t>Catechism Approach</a:t>
            </a:r>
          </a:p>
          <a:p>
            <a:r>
              <a:rPr lang="en-US" sz="2400" b="1">
                <a:latin typeface="+mn-lt"/>
              </a:rPr>
              <a:t>Apologetics Approach</a:t>
            </a:r>
          </a:p>
          <a:p>
            <a:endParaRPr lang="en-US"/>
          </a:p>
          <a:p>
            <a:endParaRPr lang="en-AU"/>
          </a:p>
        </p:txBody>
      </p:sp>
      <p:sp>
        <p:nvSpPr>
          <p:cNvPr id="3" name="Left-Right Arrow 1">
            <a:extLst>
              <a:ext uri="{FF2B5EF4-FFF2-40B4-BE49-F238E27FC236}">
                <a16:creationId xmlns:a16="http://schemas.microsoft.com/office/drawing/2014/main" id="{C997253B-959A-4203-85D7-7D04A7FBC560}"/>
              </a:ext>
            </a:extLst>
          </p:cNvPr>
          <p:cNvSpPr/>
          <p:nvPr/>
        </p:nvSpPr>
        <p:spPr>
          <a:xfrm>
            <a:off x="619827" y="3672579"/>
            <a:ext cx="10926859" cy="1410798"/>
          </a:xfrm>
          <a:prstGeom prst="leftRightArrow">
            <a:avLst/>
          </a:prstGeom>
          <a:gradFill flip="none" rotWithShape="1">
            <a:gsLst>
              <a:gs pos="0">
                <a:srgbClr val="19AC50"/>
              </a:gs>
              <a:gs pos="36000">
                <a:srgbClr val="BED730"/>
              </a:gs>
              <a:gs pos="68000">
                <a:srgbClr val="55C5DD"/>
              </a:gs>
              <a:gs pos="50000">
                <a:schemeClr val="bg1"/>
              </a:gs>
              <a:gs pos="100000">
                <a:srgbClr val="845AA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A509B8-E80F-462B-96A5-EFB7445E9856}"/>
              </a:ext>
            </a:extLst>
          </p:cNvPr>
          <p:cNvSpPr txBox="1"/>
          <p:nvPr/>
        </p:nvSpPr>
        <p:spPr>
          <a:xfrm>
            <a:off x="1206821" y="4056101"/>
            <a:ext cx="4328739"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religious instruction</a:t>
            </a:r>
          </a:p>
        </p:txBody>
      </p:sp>
      <p:sp>
        <p:nvSpPr>
          <p:cNvPr id="11" name="TextBox 10">
            <a:extLst>
              <a:ext uri="{FF2B5EF4-FFF2-40B4-BE49-F238E27FC236}">
                <a16:creationId xmlns:a16="http://schemas.microsoft.com/office/drawing/2014/main" id="{A802EF7F-760F-46C9-8202-4B713CB09AC8}"/>
              </a:ext>
            </a:extLst>
          </p:cNvPr>
          <p:cNvSpPr txBox="1"/>
          <p:nvPr/>
        </p:nvSpPr>
        <p:spPr>
          <a:xfrm>
            <a:off x="7646083" y="4056100"/>
            <a:ext cx="3110133"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faith sharing</a:t>
            </a:r>
          </a:p>
        </p:txBody>
      </p:sp>
    </p:spTree>
    <p:extLst>
      <p:ext uri="{BB962C8B-B14F-4D97-AF65-F5344CB8AC3E}">
        <p14:creationId xmlns:p14="http://schemas.microsoft.com/office/powerpoint/2010/main" val="138485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926793" y="2600493"/>
            <a:ext cx="8208912" cy="954107"/>
          </a:xfrm>
          <a:prstGeom prst="rect">
            <a:avLst/>
          </a:prstGeom>
          <a:noFill/>
        </p:spPr>
        <p:txBody>
          <a:bodyPr wrap="square" rtlCol="0">
            <a:spAutoFit/>
          </a:bodyPr>
          <a:lstStyle/>
          <a:p>
            <a:pPr algn="ctr"/>
            <a:r>
              <a:rPr lang="en-AU" sz="2800" b="1" dirty="0"/>
              <a:t>“Apologetics is the process of convincing ourselves and explaining to others that </a:t>
            </a:r>
            <a:r>
              <a:rPr lang="en-AU" sz="2800" b="1" i="1" dirty="0"/>
              <a:t>we </a:t>
            </a:r>
            <a:r>
              <a:rPr lang="en-AU" sz="2800" b="1" dirty="0"/>
              <a:t>are right.”</a:t>
            </a:r>
          </a:p>
        </p:txBody>
      </p:sp>
      <p:sp>
        <p:nvSpPr>
          <p:cNvPr id="2" name="Title 1">
            <a:extLst>
              <a:ext uri="{FF2B5EF4-FFF2-40B4-BE49-F238E27FC236}">
                <a16:creationId xmlns:a16="http://schemas.microsoft.com/office/drawing/2014/main" id="{23CA5D36-71A2-460E-F605-A209F663BD9F}"/>
              </a:ext>
            </a:extLst>
          </p:cNvPr>
          <p:cNvSpPr>
            <a:spLocks noGrp="1"/>
          </p:cNvSpPr>
          <p:nvPr>
            <p:ph type="ctrTitle"/>
          </p:nvPr>
        </p:nvSpPr>
        <p:spPr/>
        <p:txBody>
          <a:bodyPr/>
          <a:lstStyle/>
          <a:p>
            <a:r>
              <a:rPr lang="en-AU" dirty="0"/>
              <a:t>Apologetics</a:t>
            </a:r>
          </a:p>
        </p:txBody>
      </p:sp>
    </p:spTree>
    <p:extLst>
      <p:ext uri="{BB962C8B-B14F-4D97-AF65-F5344CB8AC3E}">
        <p14:creationId xmlns:p14="http://schemas.microsoft.com/office/powerpoint/2010/main" val="30761907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101AA-4BCC-C454-12FF-4D59D1296752}"/>
              </a:ext>
            </a:extLst>
          </p:cNvPr>
          <p:cNvSpPr>
            <a:spLocks noGrp="1"/>
          </p:cNvSpPr>
          <p:nvPr>
            <p:ph type="ctrTitle"/>
          </p:nvPr>
        </p:nvSpPr>
        <p:spPr>
          <a:xfrm>
            <a:off x="0" y="0"/>
            <a:ext cx="12192000" cy="1548000"/>
          </a:xfrm>
        </p:spPr>
        <p:txBody>
          <a:bodyPr wrap="square" anchor="b">
            <a:normAutofit/>
          </a:bodyPr>
          <a:lstStyle/>
          <a:p>
            <a:r>
              <a:rPr lang="en-US" sz="3200">
                <a:latin typeface="Tahoma"/>
                <a:ea typeface="Tahoma"/>
                <a:cs typeface="Tahoma"/>
              </a:rPr>
              <a:t>Changing Approaches to Religious Education: A Context</a:t>
            </a:r>
            <a:endParaRPr lang="en-US" sz="3200"/>
          </a:p>
        </p:txBody>
      </p:sp>
      <p:sp>
        <p:nvSpPr>
          <p:cNvPr id="3" name="Subtitle 2">
            <a:extLst>
              <a:ext uri="{FF2B5EF4-FFF2-40B4-BE49-F238E27FC236}">
                <a16:creationId xmlns:a16="http://schemas.microsoft.com/office/drawing/2014/main" id="{ADBC4814-58C4-44EA-C1F7-249C98A429C5}"/>
              </a:ext>
            </a:extLst>
          </p:cNvPr>
          <p:cNvSpPr>
            <a:spLocks noGrp="1"/>
          </p:cNvSpPr>
          <p:nvPr>
            <p:ph type="subTitle" idx="1"/>
          </p:nvPr>
        </p:nvSpPr>
        <p:spPr>
          <a:xfrm>
            <a:off x="411191" y="1773936"/>
            <a:ext cx="5796663" cy="4794952"/>
          </a:xfrm>
        </p:spPr>
        <p:txBody>
          <a:bodyPr vert="horz" lIns="91440" tIns="45720" rIns="91440" bIns="45720" rtlCol="0" anchor="t">
            <a:normAutofit fontScale="62500" lnSpcReduction="20000"/>
          </a:bodyPr>
          <a:lstStyle/>
          <a:p>
            <a:r>
              <a:rPr lang="en-US" sz="2300" b="1">
                <a:solidFill>
                  <a:srgbClr val="002060"/>
                </a:solidFill>
                <a:latin typeface="Tahoma"/>
                <a:ea typeface="Tahoma"/>
                <a:cs typeface="Tahoma"/>
              </a:rPr>
              <a:t>Vatican II 1962-1965</a:t>
            </a:r>
          </a:p>
          <a:p>
            <a:r>
              <a:rPr lang="en-US" sz="1800">
                <a:solidFill>
                  <a:srgbClr val="002060"/>
                </a:solidFill>
                <a:latin typeface="Tahoma"/>
                <a:ea typeface="Tahoma"/>
                <a:cs typeface="Tahoma"/>
              </a:rPr>
              <a:t>Called by Pope John XXIII and concluded by Pope Paul VI</a:t>
            </a:r>
          </a:p>
          <a:p>
            <a:r>
              <a:rPr lang="en-US" sz="1800">
                <a:solidFill>
                  <a:srgbClr val="002060"/>
                </a:solidFill>
                <a:latin typeface="Tahoma"/>
                <a:ea typeface="Tahoma"/>
                <a:cs typeface="Tahoma"/>
              </a:rPr>
              <a:t>Meeting of 2,500 bishops and leaders of </a:t>
            </a:r>
            <a:r>
              <a:rPr lang="en-US" sz="1800" i="1">
                <a:solidFill>
                  <a:srgbClr val="002060"/>
                </a:solidFill>
                <a:latin typeface="Tahoma"/>
                <a:ea typeface="Tahoma"/>
                <a:cs typeface="Tahoma"/>
              </a:rPr>
              <a:t>men’s</a:t>
            </a:r>
            <a:r>
              <a:rPr lang="en-US" sz="1800">
                <a:solidFill>
                  <a:srgbClr val="002060"/>
                </a:solidFill>
                <a:latin typeface="Tahoma"/>
                <a:ea typeface="Tahoma"/>
                <a:cs typeface="Tahoma"/>
              </a:rPr>
              <a:t> religious orders</a:t>
            </a:r>
          </a:p>
          <a:p>
            <a:r>
              <a:rPr lang="en-US" sz="1800">
                <a:solidFill>
                  <a:srgbClr val="002060"/>
                </a:solidFill>
                <a:latin typeface="Tahoma"/>
                <a:ea typeface="Tahoma"/>
                <a:cs typeface="Tahoma"/>
              </a:rPr>
              <a:t>Four sessions, October-December 1962-1965</a:t>
            </a:r>
          </a:p>
          <a:p>
            <a:r>
              <a:rPr lang="en-US" sz="1800">
                <a:solidFill>
                  <a:srgbClr val="002060"/>
                </a:solidFill>
                <a:latin typeface="Tahoma"/>
                <a:ea typeface="Tahoma"/>
                <a:cs typeface="Tahoma"/>
              </a:rPr>
              <a:t>Included observers from other religious communities, theological advisers, media, translators</a:t>
            </a:r>
          </a:p>
          <a:p>
            <a:r>
              <a:rPr lang="en-US" sz="1800">
                <a:solidFill>
                  <a:srgbClr val="002060"/>
                </a:solidFill>
                <a:latin typeface="Tahoma"/>
                <a:ea typeface="Tahoma"/>
                <a:cs typeface="Tahoma"/>
              </a:rPr>
              <a:t>Published 16 documents on Church issues and relations with the world</a:t>
            </a:r>
          </a:p>
          <a:p>
            <a:r>
              <a:rPr lang="en-US" sz="1800">
                <a:solidFill>
                  <a:srgbClr val="002060"/>
                </a:solidFill>
                <a:latin typeface="Tahoma"/>
                <a:ea typeface="Tahoma"/>
                <a:cs typeface="Tahoma"/>
              </a:rPr>
              <a:t>Many embraced changes; others resisted changes in Catholic culture</a:t>
            </a:r>
          </a:p>
          <a:p>
            <a:r>
              <a:rPr lang="en-US" sz="2300" b="1">
                <a:solidFill>
                  <a:srgbClr val="002060"/>
                </a:solidFill>
                <a:latin typeface="Tahoma"/>
                <a:ea typeface="Tahoma"/>
                <a:cs typeface="Tahoma"/>
              </a:rPr>
              <a:t>Implications for Religious Education</a:t>
            </a:r>
          </a:p>
          <a:p>
            <a:r>
              <a:rPr lang="en-US" sz="1800">
                <a:solidFill>
                  <a:srgbClr val="002060"/>
                </a:solidFill>
                <a:latin typeface="Tahoma"/>
                <a:ea typeface="Tahoma"/>
                <a:cs typeface="Tahoma"/>
              </a:rPr>
              <a:t>With Vatican II, there was a movement away from a Doctrinal or Catechetical Approach, which had been predominant from Post-Reformation to Vatican II </a:t>
            </a:r>
            <a:endParaRPr lang="en-US"/>
          </a:p>
          <a:p>
            <a:r>
              <a:rPr lang="en-US" sz="1800">
                <a:solidFill>
                  <a:srgbClr val="002060"/>
                </a:solidFill>
                <a:latin typeface="Tahoma"/>
                <a:ea typeface="Tahoma"/>
                <a:cs typeface="Tahoma"/>
              </a:rPr>
              <a:t>Also, around this time, the Kerygmatic Approach came into vogue (late 1950s early 60s). It overlaps somewhat with the doctrinal approach and </a:t>
            </a:r>
            <a:r>
              <a:rPr lang="en-US" sz="1800" err="1">
                <a:solidFill>
                  <a:srgbClr val="002060"/>
                </a:solidFill>
                <a:latin typeface="Tahoma"/>
                <a:ea typeface="Tahoma"/>
                <a:cs typeface="Tahoma"/>
              </a:rPr>
              <a:t>emphasised</a:t>
            </a:r>
            <a:r>
              <a:rPr lang="en-US" sz="1800">
                <a:solidFill>
                  <a:srgbClr val="002060"/>
                </a:solidFill>
                <a:latin typeface="Tahoma"/>
                <a:ea typeface="Tahoma"/>
                <a:cs typeface="Tahoma"/>
              </a:rPr>
              <a:t> scripture and personal relationship with Jesus.</a:t>
            </a:r>
          </a:p>
          <a:p>
            <a:r>
              <a:rPr lang="en-US" sz="1800">
                <a:solidFill>
                  <a:srgbClr val="002060"/>
                </a:solidFill>
                <a:latin typeface="Tahoma"/>
                <a:ea typeface="Tahoma"/>
                <a:cs typeface="Tahoma"/>
              </a:rPr>
              <a:t>Following Vatican II, there was movement away from these two approaches to various educational approaches.</a:t>
            </a:r>
          </a:p>
          <a:p>
            <a:pPr algn="ctr"/>
            <a:r>
              <a:rPr lang="en-US" sz="2300" b="1">
                <a:solidFill>
                  <a:srgbClr val="002060"/>
                </a:solidFill>
                <a:latin typeface="Tahoma"/>
                <a:ea typeface="Tahoma"/>
                <a:cs typeface="Tahoma"/>
              </a:rPr>
              <a:t>WE WILL NOW EXAMINE THIS PERIOD OF TRANSITION IN MORE DETAIL </a:t>
            </a:r>
          </a:p>
        </p:txBody>
      </p:sp>
      <p:pic>
        <p:nvPicPr>
          <p:cNvPr id="4" name="Picture 3" descr="A group of people holding candles in front of a building&#10;&#10;AI-generated content may be incorrect.">
            <a:extLst>
              <a:ext uri="{FF2B5EF4-FFF2-40B4-BE49-F238E27FC236}">
                <a16:creationId xmlns:a16="http://schemas.microsoft.com/office/drawing/2014/main" id="{D94AA404-FD60-5A48-DFAF-DF8197D62B8E}"/>
              </a:ext>
            </a:extLst>
          </p:cNvPr>
          <p:cNvPicPr>
            <a:picLocks noChangeAspect="1"/>
          </p:cNvPicPr>
          <p:nvPr/>
        </p:nvPicPr>
        <p:blipFill>
          <a:blip r:embed="rId2"/>
          <a:stretch>
            <a:fillRect/>
          </a:stretch>
        </p:blipFill>
        <p:spPr>
          <a:xfrm>
            <a:off x="6207786" y="1544972"/>
            <a:ext cx="5984280" cy="3970789"/>
          </a:xfrm>
          <a:prstGeom prst="rect">
            <a:avLst/>
          </a:prstGeom>
        </p:spPr>
      </p:pic>
      <p:sp>
        <p:nvSpPr>
          <p:cNvPr id="5" name="TextBox 4">
            <a:extLst>
              <a:ext uri="{FF2B5EF4-FFF2-40B4-BE49-F238E27FC236}">
                <a16:creationId xmlns:a16="http://schemas.microsoft.com/office/drawing/2014/main" id="{C5831851-9604-A19E-719C-D21B41E42C77}"/>
              </a:ext>
            </a:extLst>
          </p:cNvPr>
          <p:cNvSpPr txBox="1"/>
          <p:nvPr/>
        </p:nvSpPr>
        <p:spPr>
          <a:xfrm>
            <a:off x="7242496" y="5659073"/>
            <a:ext cx="487959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0" i="0">
                <a:solidFill>
                  <a:srgbClr val="232323"/>
                </a:solidFill>
                <a:latin typeface="Inter"/>
                <a:ea typeface="Inter"/>
                <a:cs typeface="Inter"/>
              </a:rPr>
              <a:t>"</a:t>
            </a:r>
            <a:r>
              <a:rPr lang="en-US" sz="1200" b="0" i="0">
                <a:solidFill>
                  <a:srgbClr val="AD1F85"/>
                </a:solidFill>
                <a:latin typeface="Inter"/>
                <a:ea typeface="Inter"/>
                <a:cs typeface="Inter"/>
                <a:hlinkClick r:id="rId3"/>
              </a:rPr>
              <a:t>Torchlit procession to mark the 50th anniversary of the Second Vatican Council at the Vatican</a:t>
            </a:r>
            <a:r>
              <a:rPr lang="en-US" sz="1200" b="0" i="0">
                <a:solidFill>
                  <a:srgbClr val="232323"/>
                </a:solidFill>
                <a:latin typeface="Inter"/>
                <a:ea typeface="Inter"/>
                <a:cs typeface="Inter"/>
              </a:rPr>
              <a:t>" by </a:t>
            </a:r>
            <a:r>
              <a:rPr lang="en-US" sz="1200" b="0" i="0">
                <a:solidFill>
                  <a:srgbClr val="AD1F85"/>
                </a:solidFill>
                <a:latin typeface="Inter"/>
                <a:ea typeface="Inter"/>
                <a:cs typeface="Inter"/>
                <a:hlinkClick r:id="rId4"/>
              </a:rPr>
              <a:t>Catholic Church (England and Wales)</a:t>
            </a:r>
            <a:r>
              <a:rPr lang="en-US" sz="1200" b="0" i="0">
                <a:solidFill>
                  <a:srgbClr val="232323"/>
                </a:solidFill>
                <a:latin typeface="Inter"/>
                <a:ea typeface="Inter"/>
                <a:cs typeface="Inter"/>
              </a:rPr>
              <a:t> is licensed under </a:t>
            </a:r>
            <a:r>
              <a:rPr lang="en-US" sz="1200" b="0" i="0">
                <a:solidFill>
                  <a:srgbClr val="AD1F85"/>
                </a:solidFill>
                <a:latin typeface="Inter"/>
                <a:ea typeface="Inter"/>
                <a:cs typeface="Inter"/>
                <a:hlinkClick r:id="rId5"/>
              </a:rPr>
              <a:t>CC BY-NC-SA 2.0</a:t>
            </a:r>
            <a:r>
              <a:rPr lang="en-US" sz="1200" b="0" i="0">
                <a:solidFill>
                  <a:srgbClr val="232323"/>
                </a:solidFill>
                <a:latin typeface="Inter"/>
                <a:ea typeface="Inter"/>
                <a:cs typeface="Inter"/>
              </a:rPr>
              <a:t>.</a:t>
            </a:r>
            <a:endParaRPr lang="en-US" sz="1200">
              <a:ea typeface="Tahoma"/>
              <a:cs typeface="Tahoma"/>
            </a:endParaRPr>
          </a:p>
          <a:p>
            <a:pPr algn="ctr"/>
            <a:endParaRPr lang="en-GB"/>
          </a:p>
        </p:txBody>
      </p:sp>
    </p:spTree>
    <p:extLst>
      <p:ext uri="{BB962C8B-B14F-4D97-AF65-F5344CB8AC3E}">
        <p14:creationId xmlns:p14="http://schemas.microsoft.com/office/powerpoint/2010/main" val="3976844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ormAutofit/>
          </a:bodyPr>
          <a:lstStyle/>
          <a:p>
            <a:pPr algn="ctr"/>
            <a:r>
              <a:rPr lang="en-US" sz="4000">
                <a:latin typeface="+mj-lt"/>
              </a:rPr>
              <a:t>Changing approaches to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a:lstStyle/>
          <a:p>
            <a:r>
              <a:rPr lang="en-US" sz="2400" b="1">
                <a:latin typeface="+mn-lt"/>
              </a:rPr>
              <a:t>Catechism Approach</a:t>
            </a:r>
          </a:p>
          <a:p>
            <a:r>
              <a:rPr lang="en-US" sz="2400" b="1">
                <a:latin typeface="+mn-lt"/>
              </a:rPr>
              <a:t>Apologetics Approach</a:t>
            </a:r>
          </a:p>
          <a:p>
            <a:endParaRPr lang="en-US"/>
          </a:p>
          <a:p>
            <a:endParaRPr lang="en-AU"/>
          </a:p>
        </p:txBody>
      </p:sp>
      <p:sp>
        <p:nvSpPr>
          <p:cNvPr id="14" name="Subtitle 4">
            <a:extLst>
              <a:ext uri="{FF2B5EF4-FFF2-40B4-BE49-F238E27FC236}">
                <a16:creationId xmlns:a16="http://schemas.microsoft.com/office/drawing/2014/main" id="{7D36C539-FFF4-407E-9138-35EBD810397A}"/>
              </a:ext>
            </a:extLst>
          </p:cNvPr>
          <p:cNvSpPr txBox="1">
            <a:spLocks/>
          </p:cNvSpPr>
          <p:nvPr/>
        </p:nvSpPr>
        <p:spPr>
          <a:xfrm>
            <a:off x="6508208" y="2325888"/>
            <a:ext cx="4248008" cy="126042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US" sz="2400" b="1">
                <a:latin typeface="+mn-lt"/>
              </a:rPr>
              <a:t>Kerygmatic Approach</a:t>
            </a:r>
          </a:p>
        </p:txBody>
      </p:sp>
      <p:sp>
        <p:nvSpPr>
          <p:cNvPr id="3" name="Left-Right Arrow 1">
            <a:extLst>
              <a:ext uri="{FF2B5EF4-FFF2-40B4-BE49-F238E27FC236}">
                <a16:creationId xmlns:a16="http://schemas.microsoft.com/office/drawing/2014/main" id="{C997253B-959A-4203-85D7-7D04A7FBC560}"/>
              </a:ext>
            </a:extLst>
          </p:cNvPr>
          <p:cNvSpPr/>
          <p:nvPr/>
        </p:nvSpPr>
        <p:spPr>
          <a:xfrm>
            <a:off x="619827" y="3672579"/>
            <a:ext cx="10926859" cy="1410798"/>
          </a:xfrm>
          <a:prstGeom prst="leftRightArrow">
            <a:avLst/>
          </a:prstGeom>
          <a:gradFill flip="none" rotWithShape="1">
            <a:gsLst>
              <a:gs pos="0">
                <a:srgbClr val="19AC50"/>
              </a:gs>
              <a:gs pos="36000">
                <a:srgbClr val="BED730"/>
              </a:gs>
              <a:gs pos="68000">
                <a:srgbClr val="55C5DD"/>
              </a:gs>
              <a:gs pos="50000">
                <a:schemeClr val="bg1"/>
              </a:gs>
              <a:gs pos="100000">
                <a:srgbClr val="845AA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A509B8-E80F-462B-96A5-EFB7445E9856}"/>
              </a:ext>
            </a:extLst>
          </p:cNvPr>
          <p:cNvSpPr txBox="1"/>
          <p:nvPr/>
        </p:nvSpPr>
        <p:spPr>
          <a:xfrm>
            <a:off x="1206821" y="4056101"/>
            <a:ext cx="4328739"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religious instruction</a:t>
            </a:r>
          </a:p>
        </p:txBody>
      </p:sp>
      <p:sp>
        <p:nvSpPr>
          <p:cNvPr id="11" name="TextBox 10">
            <a:extLst>
              <a:ext uri="{FF2B5EF4-FFF2-40B4-BE49-F238E27FC236}">
                <a16:creationId xmlns:a16="http://schemas.microsoft.com/office/drawing/2014/main" id="{A802EF7F-760F-46C9-8202-4B713CB09AC8}"/>
              </a:ext>
            </a:extLst>
          </p:cNvPr>
          <p:cNvSpPr txBox="1"/>
          <p:nvPr/>
        </p:nvSpPr>
        <p:spPr>
          <a:xfrm>
            <a:off x="7646083" y="4056100"/>
            <a:ext cx="3110133"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faith sharing</a:t>
            </a:r>
          </a:p>
        </p:txBody>
      </p:sp>
    </p:spTree>
    <p:extLst>
      <p:ext uri="{BB962C8B-B14F-4D97-AF65-F5344CB8AC3E}">
        <p14:creationId xmlns:p14="http://schemas.microsoft.com/office/powerpoint/2010/main" val="12577587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49902" y="4941169"/>
            <a:ext cx="8110594" cy="830997"/>
          </a:xfrm>
          <a:prstGeom prst="rect">
            <a:avLst/>
          </a:prstGeom>
          <a:noFill/>
        </p:spPr>
        <p:txBody>
          <a:bodyPr wrap="square" rtlCol="0">
            <a:spAutoFit/>
          </a:bodyPr>
          <a:lstStyle/>
          <a:p>
            <a:pPr algn="r"/>
            <a:r>
              <a:rPr lang="en-US" sz="4800"/>
              <a:t>Scripture focused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1946672"/>
            <a:ext cx="9144000" cy="2964656"/>
          </a:xfrm>
          <a:prstGeom prst="rect">
            <a:avLst/>
          </a:prstGeom>
        </p:spPr>
      </p:pic>
      <p:sp>
        <p:nvSpPr>
          <p:cNvPr id="2" name="Title 1">
            <a:extLst>
              <a:ext uri="{FF2B5EF4-FFF2-40B4-BE49-F238E27FC236}">
                <a16:creationId xmlns:a16="http://schemas.microsoft.com/office/drawing/2014/main" id="{0597401F-16B6-4BF4-A78C-9A19E6DE668A}"/>
              </a:ext>
            </a:extLst>
          </p:cNvPr>
          <p:cNvSpPr>
            <a:spLocks noGrp="1"/>
          </p:cNvSpPr>
          <p:nvPr>
            <p:ph type="ctrTitle"/>
          </p:nvPr>
        </p:nvSpPr>
        <p:spPr/>
        <p:txBody>
          <a:bodyPr/>
          <a:lstStyle/>
          <a:p>
            <a:r>
              <a:rPr lang="en-US">
                <a:latin typeface="+mj-lt"/>
              </a:rPr>
              <a:t>Kerygmatic approach</a:t>
            </a:r>
            <a:endParaRPr lang="en-AU">
              <a:latin typeface="+mj-lt"/>
            </a:endParaRPr>
          </a:p>
        </p:txBody>
      </p:sp>
    </p:spTree>
    <p:extLst>
      <p:ext uri="{BB962C8B-B14F-4D97-AF65-F5344CB8AC3E}">
        <p14:creationId xmlns:p14="http://schemas.microsoft.com/office/powerpoint/2010/main" val="24715399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ormAutofit/>
          </a:bodyPr>
          <a:lstStyle/>
          <a:p>
            <a:pPr algn="ctr"/>
            <a:r>
              <a:rPr lang="en-US" sz="4000">
                <a:latin typeface="+mj-lt"/>
              </a:rPr>
              <a:t>Changing approaches to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a:lstStyle/>
          <a:p>
            <a:r>
              <a:rPr lang="en-US" sz="2400" b="1">
                <a:latin typeface="+mn-lt"/>
              </a:rPr>
              <a:t>Catechism Approach</a:t>
            </a:r>
          </a:p>
          <a:p>
            <a:r>
              <a:rPr lang="en-US" sz="2400" b="1">
                <a:latin typeface="+mn-lt"/>
              </a:rPr>
              <a:t>Apologetics Approach</a:t>
            </a:r>
          </a:p>
          <a:p>
            <a:endParaRPr lang="en-US"/>
          </a:p>
          <a:p>
            <a:endParaRPr lang="en-AU"/>
          </a:p>
        </p:txBody>
      </p:sp>
      <p:sp>
        <p:nvSpPr>
          <p:cNvPr id="14" name="Subtitle 4">
            <a:extLst>
              <a:ext uri="{FF2B5EF4-FFF2-40B4-BE49-F238E27FC236}">
                <a16:creationId xmlns:a16="http://schemas.microsoft.com/office/drawing/2014/main" id="{7D36C539-FFF4-407E-9138-35EBD810397A}"/>
              </a:ext>
            </a:extLst>
          </p:cNvPr>
          <p:cNvSpPr txBox="1">
            <a:spLocks/>
          </p:cNvSpPr>
          <p:nvPr/>
        </p:nvSpPr>
        <p:spPr>
          <a:xfrm>
            <a:off x="6711750" y="2325888"/>
            <a:ext cx="4248008" cy="126042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400" b="1">
                <a:latin typeface="+mn-lt"/>
              </a:rPr>
              <a:t>Kerygmatic Approach</a:t>
            </a:r>
          </a:p>
          <a:p>
            <a:r>
              <a:rPr lang="en-US" sz="2400" b="1">
                <a:latin typeface="+mn-lt"/>
              </a:rPr>
              <a:t>Experiential Approach</a:t>
            </a:r>
          </a:p>
        </p:txBody>
      </p:sp>
      <p:sp>
        <p:nvSpPr>
          <p:cNvPr id="3" name="Left-Right Arrow 1">
            <a:extLst>
              <a:ext uri="{FF2B5EF4-FFF2-40B4-BE49-F238E27FC236}">
                <a16:creationId xmlns:a16="http://schemas.microsoft.com/office/drawing/2014/main" id="{C997253B-959A-4203-85D7-7D04A7FBC560}"/>
              </a:ext>
            </a:extLst>
          </p:cNvPr>
          <p:cNvSpPr/>
          <p:nvPr/>
        </p:nvSpPr>
        <p:spPr>
          <a:xfrm>
            <a:off x="619827" y="3672579"/>
            <a:ext cx="10926859" cy="1410798"/>
          </a:xfrm>
          <a:prstGeom prst="leftRightArrow">
            <a:avLst/>
          </a:prstGeom>
          <a:gradFill flip="none" rotWithShape="1">
            <a:gsLst>
              <a:gs pos="0">
                <a:srgbClr val="19AC50"/>
              </a:gs>
              <a:gs pos="36000">
                <a:srgbClr val="BED730"/>
              </a:gs>
              <a:gs pos="68000">
                <a:srgbClr val="55C5DD"/>
              </a:gs>
              <a:gs pos="50000">
                <a:schemeClr val="bg1"/>
              </a:gs>
              <a:gs pos="100000">
                <a:srgbClr val="845AA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A509B8-E80F-462B-96A5-EFB7445E9856}"/>
              </a:ext>
            </a:extLst>
          </p:cNvPr>
          <p:cNvSpPr txBox="1"/>
          <p:nvPr/>
        </p:nvSpPr>
        <p:spPr>
          <a:xfrm>
            <a:off x="1206821" y="4056101"/>
            <a:ext cx="4328739"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religious instruction</a:t>
            </a:r>
          </a:p>
        </p:txBody>
      </p:sp>
      <p:sp>
        <p:nvSpPr>
          <p:cNvPr id="11" name="TextBox 10">
            <a:extLst>
              <a:ext uri="{FF2B5EF4-FFF2-40B4-BE49-F238E27FC236}">
                <a16:creationId xmlns:a16="http://schemas.microsoft.com/office/drawing/2014/main" id="{A802EF7F-760F-46C9-8202-4B713CB09AC8}"/>
              </a:ext>
            </a:extLst>
          </p:cNvPr>
          <p:cNvSpPr txBox="1"/>
          <p:nvPr/>
        </p:nvSpPr>
        <p:spPr>
          <a:xfrm>
            <a:off x="7646083" y="4056100"/>
            <a:ext cx="3110133"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faith sharing</a:t>
            </a:r>
          </a:p>
        </p:txBody>
      </p:sp>
    </p:spTree>
    <p:extLst>
      <p:ext uri="{BB962C8B-B14F-4D97-AF65-F5344CB8AC3E}">
        <p14:creationId xmlns:p14="http://schemas.microsoft.com/office/powerpoint/2010/main" val="25158546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74689" y="5433956"/>
            <a:ext cx="9848840" cy="830997"/>
          </a:xfrm>
          <a:prstGeom prst="rect">
            <a:avLst/>
          </a:prstGeom>
          <a:noFill/>
        </p:spPr>
        <p:txBody>
          <a:bodyPr wrap="square" rtlCol="0">
            <a:spAutoFit/>
          </a:bodyPr>
          <a:lstStyle/>
          <a:p>
            <a:pPr algn="ctr"/>
            <a:r>
              <a:rPr lang="en-US" sz="4800">
                <a:solidFill>
                  <a:schemeClr val="bg1"/>
                </a:solidFill>
              </a:rPr>
              <a:t>Life-</a:t>
            </a:r>
            <a:r>
              <a:rPr lang="en-US" sz="4800" err="1">
                <a:solidFill>
                  <a:schemeClr val="bg1"/>
                </a:solidFill>
              </a:rPr>
              <a:t>Centred</a:t>
            </a:r>
            <a:r>
              <a:rPr lang="en-US" sz="4800">
                <a:solidFill>
                  <a:schemeClr val="bg1"/>
                </a:solidFill>
              </a:rPr>
              <a:t>, Experiential Approach</a:t>
            </a:r>
          </a:p>
        </p:txBody>
      </p:sp>
      <p:sp>
        <p:nvSpPr>
          <p:cNvPr id="6" name="TextBox 5"/>
          <p:cNvSpPr txBox="1"/>
          <p:nvPr/>
        </p:nvSpPr>
        <p:spPr>
          <a:xfrm>
            <a:off x="1773671" y="4755599"/>
            <a:ext cx="3456384" cy="553998"/>
          </a:xfrm>
          <a:prstGeom prst="rect">
            <a:avLst/>
          </a:prstGeom>
          <a:noFill/>
        </p:spPr>
        <p:txBody>
          <a:bodyPr wrap="square" rtlCol="0">
            <a:spAutoFit/>
          </a:bodyPr>
          <a:lstStyle/>
          <a:p>
            <a:r>
              <a:rPr lang="en-AU" sz="1000"/>
              <a:t>By Andrea </a:t>
            </a:r>
            <a:r>
              <a:rPr lang="en-AU" sz="1000" err="1">
                <a:solidFill>
                  <a:schemeClr val="bg1"/>
                </a:solidFill>
              </a:rPr>
              <a:t>Pavanello</a:t>
            </a:r>
            <a:r>
              <a:rPr lang="en-AU" sz="1000">
                <a:solidFill>
                  <a:schemeClr val="bg1"/>
                </a:solidFill>
              </a:rPr>
              <a:t>, Milano (Own work) [CC BY-SA 3.0 it (http://creativecommons.org/licenses/by-sa/3.0/it/deed.en)], via Wikimedia Commons</a:t>
            </a:r>
          </a:p>
        </p:txBody>
      </p:sp>
      <p:sp>
        <p:nvSpPr>
          <p:cNvPr id="8" name="Rectangle 7"/>
          <p:cNvSpPr/>
          <p:nvPr/>
        </p:nvSpPr>
        <p:spPr>
          <a:xfrm>
            <a:off x="6183683" y="4737351"/>
            <a:ext cx="4572000" cy="553998"/>
          </a:xfrm>
          <a:prstGeom prst="rect">
            <a:avLst/>
          </a:prstGeom>
        </p:spPr>
        <p:txBody>
          <a:bodyPr>
            <a:spAutoFit/>
          </a:bodyPr>
          <a:lstStyle/>
          <a:p>
            <a:r>
              <a:rPr lang="en-AU" sz="1000" err="1">
                <a:solidFill>
                  <a:schemeClr val="bg1"/>
                </a:solidFill>
              </a:rPr>
              <a:t>flickr</a:t>
            </a:r>
            <a:r>
              <a:rPr lang="en-AU" sz="1000">
                <a:solidFill>
                  <a:schemeClr val="bg1"/>
                </a:solidFill>
              </a:rPr>
              <a:t> photo by St. Mary's Episcopal Cathedral - Memphis https://flickr.com/photos/stmarysmemphis/3154395352 shared under a Creative Commons (BY-NC-ND) license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671" y="472835"/>
            <a:ext cx="3106696" cy="4158406"/>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3683" y="1400613"/>
            <a:ext cx="4661867" cy="3212379"/>
          </a:xfrm>
          <a:prstGeom prst="rect">
            <a:avLst/>
          </a:prstGeom>
        </p:spPr>
      </p:pic>
    </p:spTree>
    <p:extLst>
      <p:ext uri="{BB962C8B-B14F-4D97-AF65-F5344CB8AC3E}">
        <p14:creationId xmlns:p14="http://schemas.microsoft.com/office/powerpoint/2010/main" val="9404292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ormAutofit/>
          </a:bodyPr>
          <a:lstStyle/>
          <a:p>
            <a:pPr algn="ctr"/>
            <a:r>
              <a:rPr lang="en-US" sz="4000">
                <a:latin typeface="+mj-lt"/>
              </a:rPr>
              <a:t>Changing approaches to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a:normAutofit/>
          </a:bodyPr>
          <a:lstStyle/>
          <a:p>
            <a:r>
              <a:rPr lang="en-US" sz="2400" b="1">
                <a:latin typeface="+mn-lt"/>
              </a:rPr>
              <a:t>Catechism Approach</a:t>
            </a:r>
          </a:p>
          <a:p>
            <a:r>
              <a:rPr lang="en-US" sz="2400" b="1">
                <a:latin typeface="+mn-lt"/>
              </a:rPr>
              <a:t>Apologetics Approach</a:t>
            </a:r>
          </a:p>
          <a:p>
            <a:r>
              <a:rPr lang="en-US" sz="2400" b="1">
                <a:latin typeface="+mn-lt"/>
              </a:rPr>
              <a:t>Phenomenological Approach</a:t>
            </a:r>
          </a:p>
          <a:p>
            <a:endParaRPr lang="en-US">
              <a:latin typeface="+mn-lt"/>
            </a:endParaRPr>
          </a:p>
          <a:p>
            <a:endParaRPr lang="en-AU"/>
          </a:p>
        </p:txBody>
      </p:sp>
      <p:sp>
        <p:nvSpPr>
          <p:cNvPr id="14" name="Subtitle 4">
            <a:extLst>
              <a:ext uri="{FF2B5EF4-FFF2-40B4-BE49-F238E27FC236}">
                <a16:creationId xmlns:a16="http://schemas.microsoft.com/office/drawing/2014/main" id="{7D36C539-FFF4-407E-9138-35EBD810397A}"/>
              </a:ext>
            </a:extLst>
          </p:cNvPr>
          <p:cNvSpPr txBox="1">
            <a:spLocks/>
          </p:cNvSpPr>
          <p:nvPr/>
        </p:nvSpPr>
        <p:spPr>
          <a:xfrm>
            <a:off x="6656440" y="2325888"/>
            <a:ext cx="4248008" cy="126042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400" b="1">
                <a:latin typeface="+mn-lt"/>
              </a:rPr>
              <a:t>Kerygmatic Approach</a:t>
            </a:r>
          </a:p>
          <a:p>
            <a:r>
              <a:rPr lang="en-US" sz="2400" b="1">
                <a:latin typeface="+mn-lt"/>
              </a:rPr>
              <a:t>Experiential Approach</a:t>
            </a:r>
          </a:p>
        </p:txBody>
      </p:sp>
      <p:sp>
        <p:nvSpPr>
          <p:cNvPr id="3" name="Left-Right Arrow 1">
            <a:extLst>
              <a:ext uri="{FF2B5EF4-FFF2-40B4-BE49-F238E27FC236}">
                <a16:creationId xmlns:a16="http://schemas.microsoft.com/office/drawing/2014/main" id="{C997253B-959A-4203-85D7-7D04A7FBC560}"/>
              </a:ext>
            </a:extLst>
          </p:cNvPr>
          <p:cNvSpPr/>
          <p:nvPr/>
        </p:nvSpPr>
        <p:spPr>
          <a:xfrm>
            <a:off x="619827" y="3672579"/>
            <a:ext cx="10926859" cy="1410798"/>
          </a:xfrm>
          <a:prstGeom prst="leftRightArrow">
            <a:avLst/>
          </a:prstGeom>
          <a:gradFill flip="none" rotWithShape="1">
            <a:gsLst>
              <a:gs pos="0">
                <a:srgbClr val="19AC50"/>
              </a:gs>
              <a:gs pos="36000">
                <a:srgbClr val="BED730"/>
              </a:gs>
              <a:gs pos="68000">
                <a:srgbClr val="55C5DD"/>
              </a:gs>
              <a:gs pos="50000">
                <a:schemeClr val="bg1"/>
              </a:gs>
              <a:gs pos="100000">
                <a:srgbClr val="845AA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A509B8-E80F-462B-96A5-EFB7445E9856}"/>
              </a:ext>
            </a:extLst>
          </p:cNvPr>
          <p:cNvSpPr txBox="1"/>
          <p:nvPr/>
        </p:nvSpPr>
        <p:spPr>
          <a:xfrm>
            <a:off x="1206821" y="4056101"/>
            <a:ext cx="4328739"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religious instruction</a:t>
            </a:r>
          </a:p>
        </p:txBody>
      </p:sp>
      <p:sp>
        <p:nvSpPr>
          <p:cNvPr id="11" name="TextBox 10">
            <a:extLst>
              <a:ext uri="{FF2B5EF4-FFF2-40B4-BE49-F238E27FC236}">
                <a16:creationId xmlns:a16="http://schemas.microsoft.com/office/drawing/2014/main" id="{A802EF7F-760F-46C9-8202-4B713CB09AC8}"/>
              </a:ext>
            </a:extLst>
          </p:cNvPr>
          <p:cNvSpPr txBox="1"/>
          <p:nvPr/>
        </p:nvSpPr>
        <p:spPr>
          <a:xfrm>
            <a:off x="7646083" y="4056100"/>
            <a:ext cx="3110133"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faith sharing</a:t>
            </a:r>
          </a:p>
        </p:txBody>
      </p:sp>
    </p:spTree>
    <p:extLst>
      <p:ext uri="{BB962C8B-B14F-4D97-AF65-F5344CB8AC3E}">
        <p14:creationId xmlns:p14="http://schemas.microsoft.com/office/powerpoint/2010/main" val="32844823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160F5-C455-D603-1C24-09F39E155A43}"/>
              </a:ext>
            </a:extLst>
          </p:cNvPr>
          <p:cNvSpPr>
            <a:spLocks noGrp="1"/>
          </p:cNvSpPr>
          <p:nvPr>
            <p:ph type="ctrTitle"/>
          </p:nvPr>
        </p:nvSpPr>
        <p:spPr/>
        <p:txBody>
          <a:bodyPr/>
          <a:lstStyle/>
          <a:p>
            <a:endParaRPr lang="en-AU" dirty="0"/>
          </a:p>
        </p:txBody>
      </p:sp>
      <p:sp>
        <p:nvSpPr>
          <p:cNvPr id="3" name="Subtitle 2">
            <a:extLst>
              <a:ext uri="{FF2B5EF4-FFF2-40B4-BE49-F238E27FC236}">
                <a16:creationId xmlns:a16="http://schemas.microsoft.com/office/drawing/2014/main" id="{3F046827-6F04-DE79-EFF7-C45EAA1686EE}"/>
              </a:ext>
            </a:extLst>
          </p:cNvPr>
          <p:cNvSpPr>
            <a:spLocks noGrp="1"/>
          </p:cNvSpPr>
          <p:nvPr>
            <p:ph type="subTitle" idx="1"/>
          </p:nvPr>
        </p:nvSpPr>
        <p:spPr/>
        <p:txBody>
          <a:bodyPr/>
          <a:lstStyle/>
          <a:p>
            <a:pPr algn="ctr"/>
            <a:r>
              <a:rPr lang="en-AU" sz="8000" dirty="0"/>
              <a:t>Phenomenology </a:t>
            </a:r>
          </a:p>
        </p:txBody>
      </p:sp>
    </p:spTree>
    <p:extLst>
      <p:ext uri="{BB962C8B-B14F-4D97-AF65-F5344CB8AC3E}">
        <p14:creationId xmlns:p14="http://schemas.microsoft.com/office/powerpoint/2010/main" val="1646724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ormAutofit/>
          </a:bodyPr>
          <a:lstStyle/>
          <a:p>
            <a:pPr algn="ctr"/>
            <a:r>
              <a:rPr lang="en-US" sz="4000">
                <a:latin typeface="+mj-lt"/>
              </a:rPr>
              <a:t>Changing approaches to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vert="horz" lIns="91440" tIns="45720" rIns="91440" bIns="45720" rtlCol="0" anchor="t">
            <a:noAutofit/>
          </a:bodyPr>
          <a:lstStyle/>
          <a:p>
            <a:r>
              <a:rPr lang="en-US" sz="2400" b="1">
                <a:latin typeface="+mn-lt"/>
                <a:ea typeface="Tahoma"/>
                <a:cs typeface="Tahoma"/>
              </a:rPr>
              <a:t>Catechism Approach</a:t>
            </a:r>
          </a:p>
          <a:p>
            <a:r>
              <a:rPr lang="en-US" sz="2400" b="1">
                <a:latin typeface="+mn-lt"/>
              </a:rPr>
              <a:t>Apologetics Approach</a:t>
            </a:r>
          </a:p>
          <a:p>
            <a:r>
              <a:rPr lang="en-US" sz="2400" b="1">
                <a:latin typeface="+mn-lt"/>
              </a:rPr>
              <a:t>Phenomenological Approach</a:t>
            </a:r>
          </a:p>
          <a:p>
            <a:endParaRPr lang="en-US"/>
          </a:p>
          <a:p>
            <a:endParaRPr lang="en-AU"/>
          </a:p>
        </p:txBody>
      </p:sp>
      <p:sp>
        <p:nvSpPr>
          <p:cNvPr id="14" name="Subtitle 4">
            <a:extLst>
              <a:ext uri="{FF2B5EF4-FFF2-40B4-BE49-F238E27FC236}">
                <a16:creationId xmlns:a16="http://schemas.microsoft.com/office/drawing/2014/main" id="{7D36C539-FFF4-407E-9138-35EBD810397A}"/>
              </a:ext>
            </a:extLst>
          </p:cNvPr>
          <p:cNvSpPr txBox="1">
            <a:spLocks/>
          </p:cNvSpPr>
          <p:nvPr/>
        </p:nvSpPr>
        <p:spPr>
          <a:xfrm>
            <a:off x="6688393" y="2151819"/>
            <a:ext cx="4248008" cy="126042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54166"/>
                </a:solidFill>
                <a:latin typeface="Raleway "/>
                <a:ea typeface="Tahoma" panose="020B0604030504040204" pitchFamily="34" charset="0"/>
                <a:cs typeface="Tahoma" panose="020B060403050404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400" b="1">
                <a:latin typeface="+mn-lt"/>
              </a:rPr>
              <a:t>Kerygmatic Approach</a:t>
            </a:r>
          </a:p>
          <a:p>
            <a:r>
              <a:rPr lang="en-US" sz="2400" b="1">
                <a:latin typeface="+mn-lt"/>
              </a:rPr>
              <a:t>Experiential Approach</a:t>
            </a:r>
          </a:p>
        </p:txBody>
      </p:sp>
      <p:sp>
        <p:nvSpPr>
          <p:cNvPr id="3" name="Left-Right Arrow 1">
            <a:extLst>
              <a:ext uri="{FF2B5EF4-FFF2-40B4-BE49-F238E27FC236}">
                <a16:creationId xmlns:a16="http://schemas.microsoft.com/office/drawing/2014/main" id="{C997253B-959A-4203-85D7-7D04A7FBC560}"/>
              </a:ext>
            </a:extLst>
          </p:cNvPr>
          <p:cNvSpPr/>
          <p:nvPr/>
        </p:nvSpPr>
        <p:spPr>
          <a:xfrm>
            <a:off x="619827" y="3672579"/>
            <a:ext cx="10926859" cy="1410798"/>
          </a:xfrm>
          <a:prstGeom prst="leftRightArrow">
            <a:avLst/>
          </a:prstGeom>
          <a:gradFill flip="none" rotWithShape="1">
            <a:gsLst>
              <a:gs pos="0">
                <a:srgbClr val="19AC50"/>
              </a:gs>
              <a:gs pos="36000">
                <a:srgbClr val="BED730"/>
              </a:gs>
              <a:gs pos="68000">
                <a:srgbClr val="55C5DD"/>
              </a:gs>
              <a:gs pos="50000">
                <a:schemeClr val="bg1"/>
              </a:gs>
              <a:gs pos="100000">
                <a:srgbClr val="845AA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A509B8-E80F-462B-96A5-EFB7445E9856}"/>
              </a:ext>
            </a:extLst>
          </p:cNvPr>
          <p:cNvSpPr txBox="1"/>
          <p:nvPr/>
        </p:nvSpPr>
        <p:spPr>
          <a:xfrm>
            <a:off x="1206821" y="4056101"/>
            <a:ext cx="4328739"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religious instruction</a:t>
            </a:r>
          </a:p>
        </p:txBody>
      </p:sp>
      <p:sp>
        <p:nvSpPr>
          <p:cNvPr id="11" name="TextBox 10">
            <a:extLst>
              <a:ext uri="{FF2B5EF4-FFF2-40B4-BE49-F238E27FC236}">
                <a16:creationId xmlns:a16="http://schemas.microsoft.com/office/drawing/2014/main" id="{A802EF7F-760F-46C9-8202-4B713CB09AC8}"/>
              </a:ext>
            </a:extLst>
          </p:cNvPr>
          <p:cNvSpPr txBox="1"/>
          <p:nvPr/>
        </p:nvSpPr>
        <p:spPr>
          <a:xfrm>
            <a:off x="7646083" y="4056100"/>
            <a:ext cx="3110133" cy="584775"/>
          </a:xfrm>
          <a:prstGeom prst="rect">
            <a:avLst/>
          </a:prstGeom>
          <a:noFill/>
        </p:spPr>
        <p:txBody>
          <a:bodyPr wrap="square" rtlCol="0">
            <a:spAutoFit/>
          </a:bodyPr>
          <a:lstStyle/>
          <a:p>
            <a:r>
              <a:rPr lang="en-US" sz="3200" b="1">
                <a:ln>
                  <a:solidFill>
                    <a:srgbClr val="054166"/>
                  </a:solidFill>
                </a:ln>
                <a:solidFill>
                  <a:schemeClr val="bg1"/>
                </a:solidFill>
                <a:latin typeface="+mj-lt"/>
                <a:ea typeface="Century Gothic" charset="0"/>
                <a:cs typeface="Century Gothic" charset="0"/>
              </a:rPr>
              <a:t>faith sharing</a:t>
            </a:r>
          </a:p>
        </p:txBody>
      </p:sp>
      <p:sp>
        <p:nvSpPr>
          <p:cNvPr id="2" name="TextBox 1">
            <a:extLst>
              <a:ext uri="{FF2B5EF4-FFF2-40B4-BE49-F238E27FC236}">
                <a16:creationId xmlns:a16="http://schemas.microsoft.com/office/drawing/2014/main" id="{CBEFED4C-C4EE-4E42-A2FA-801F05ED5C02}"/>
              </a:ext>
            </a:extLst>
          </p:cNvPr>
          <p:cNvSpPr txBox="1"/>
          <p:nvPr/>
        </p:nvSpPr>
        <p:spPr>
          <a:xfrm>
            <a:off x="4347713" y="3586314"/>
            <a:ext cx="4248008" cy="469786"/>
          </a:xfrm>
          <a:prstGeom prst="rect">
            <a:avLst/>
          </a:prstGeom>
          <a:noFill/>
        </p:spPr>
        <p:txBody>
          <a:bodyPr wrap="square" rtlCol="0">
            <a:spAutoFit/>
          </a:bodyPr>
          <a:lstStyle/>
          <a:p>
            <a:endParaRPr lang="en-AU"/>
          </a:p>
        </p:txBody>
      </p:sp>
    </p:spTree>
    <p:extLst>
      <p:ext uri="{BB962C8B-B14F-4D97-AF65-F5344CB8AC3E}">
        <p14:creationId xmlns:p14="http://schemas.microsoft.com/office/powerpoint/2010/main" val="31795777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04F38-4FFC-5047-C926-AE2CF3153777}"/>
              </a:ext>
            </a:extLst>
          </p:cNvPr>
          <p:cNvSpPr>
            <a:spLocks noGrp="1"/>
          </p:cNvSpPr>
          <p:nvPr>
            <p:ph type="ctrTitle"/>
          </p:nvPr>
        </p:nvSpPr>
        <p:spPr/>
        <p:txBody>
          <a:bodyPr/>
          <a:lstStyle/>
          <a:p>
            <a:r>
              <a:rPr lang="en-AU" dirty="0"/>
              <a:t>Break</a:t>
            </a:r>
          </a:p>
        </p:txBody>
      </p:sp>
      <p:sp>
        <p:nvSpPr>
          <p:cNvPr id="3" name="Subtitle 2">
            <a:extLst>
              <a:ext uri="{FF2B5EF4-FFF2-40B4-BE49-F238E27FC236}">
                <a16:creationId xmlns:a16="http://schemas.microsoft.com/office/drawing/2014/main" id="{91C65FC2-F2EF-3D67-DBEE-9D109E572D23}"/>
              </a:ext>
            </a:extLst>
          </p:cNvPr>
          <p:cNvSpPr>
            <a:spLocks noGrp="1"/>
          </p:cNvSpPr>
          <p:nvPr>
            <p:ph type="subTitle" idx="1"/>
          </p:nvPr>
        </p:nvSpPr>
        <p:spPr/>
        <p:txBody>
          <a:bodyPr/>
          <a:lstStyle/>
          <a:p>
            <a:r>
              <a:rPr lang="en-AU" dirty="0"/>
              <a:t>5-10mins</a:t>
            </a:r>
          </a:p>
        </p:txBody>
      </p:sp>
      <p:pic>
        <p:nvPicPr>
          <p:cNvPr id="5" name="Picture 4">
            <a:extLst>
              <a:ext uri="{FF2B5EF4-FFF2-40B4-BE49-F238E27FC236}">
                <a16:creationId xmlns:a16="http://schemas.microsoft.com/office/drawing/2014/main" id="{D56C1A7F-8178-C795-608E-9CD50EA282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04792">
            <a:off x="4582885" y="1592522"/>
            <a:ext cx="4064726" cy="406472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9995881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6CAA-3D33-4F2D-8C13-E4440899CA8E}"/>
              </a:ext>
            </a:extLst>
          </p:cNvPr>
          <p:cNvSpPr>
            <a:spLocks noGrp="1"/>
          </p:cNvSpPr>
          <p:nvPr>
            <p:ph type="ctrTitle"/>
          </p:nvPr>
        </p:nvSpPr>
        <p:spPr/>
        <p:txBody>
          <a:bodyPr anchor="ctr">
            <a:normAutofit/>
          </a:bodyPr>
          <a:lstStyle/>
          <a:p>
            <a:pPr algn="ctr"/>
            <a:r>
              <a:rPr lang="en-US" sz="4000">
                <a:latin typeface="+mj-lt"/>
              </a:rPr>
              <a:t>A reconceptualist approach to</a:t>
            </a:r>
            <a:br>
              <a:rPr lang="en-US" sz="4000">
                <a:latin typeface="+mj-lt"/>
              </a:rPr>
            </a:br>
            <a:r>
              <a:rPr lang="en-US" sz="4000">
                <a:latin typeface="+mj-lt"/>
              </a:rPr>
              <a:t> Religious Education</a:t>
            </a:r>
            <a:endParaRPr lang="en-AU" sz="4000">
              <a:latin typeface="+mj-lt"/>
            </a:endParaRPr>
          </a:p>
        </p:txBody>
      </p:sp>
      <p:sp>
        <p:nvSpPr>
          <p:cNvPr id="5" name="Subtitle 4">
            <a:extLst>
              <a:ext uri="{FF2B5EF4-FFF2-40B4-BE49-F238E27FC236}">
                <a16:creationId xmlns:a16="http://schemas.microsoft.com/office/drawing/2014/main" id="{A8BDECC4-059D-410B-8859-B9D1A536EF78}"/>
              </a:ext>
            </a:extLst>
          </p:cNvPr>
          <p:cNvSpPr>
            <a:spLocks noGrp="1"/>
          </p:cNvSpPr>
          <p:nvPr>
            <p:ph type="subTitle" idx="1"/>
          </p:nvPr>
        </p:nvSpPr>
        <p:spPr/>
        <p:txBody>
          <a:bodyPr/>
          <a:lstStyle/>
          <a:p>
            <a:r>
              <a:rPr lang="en-US" sz="2400">
                <a:latin typeface="+mn-lt"/>
              </a:rPr>
              <a:t>Religious educators reconceive – or rethink ways in which classroom religion is most effectively understood in contemporary contexts:</a:t>
            </a:r>
          </a:p>
          <a:p>
            <a:pPr marL="342900" indent="-342900">
              <a:buFont typeface="Arial" panose="020B0604020202020204" pitchFamily="34" charset="0"/>
              <a:buChar char="•"/>
            </a:pPr>
            <a:r>
              <a:rPr lang="en-US" sz="2400">
                <a:latin typeface="+mn-lt"/>
              </a:rPr>
              <a:t>Pluralist</a:t>
            </a:r>
          </a:p>
          <a:p>
            <a:pPr marL="342900" indent="-342900">
              <a:buFont typeface="Arial" panose="020B0604020202020204" pitchFamily="34" charset="0"/>
              <a:buChar char="•"/>
            </a:pPr>
            <a:r>
              <a:rPr lang="en-US" sz="2400">
                <a:latin typeface="+mn-lt"/>
              </a:rPr>
              <a:t>Secular </a:t>
            </a:r>
          </a:p>
          <a:p>
            <a:pPr marL="342900" indent="-342900">
              <a:buFont typeface="Arial" panose="020B0604020202020204" pitchFamily="34" charset="0"/>
              <a:buChar char="•"/>
            </a:pPr>
            <a:r>
              <a:rPr lang="en-US" sz="2400">
                <a:latin typeface="+mn-lt"/>
              </a:rPr>
              <a:t>Changing</a:t>
            </a:r>
            <a:endParaRPr lang="en-US">
              <a:latin typeface="+mn-lt"/>
            </a:endParaRPr>
          </a:p>
          <a:p>
            <a:endParaRPr lang="en-AU"/>
          </a:p>
        </p:txBody>
      </p:sp>
      <p:sp>
        <p:nvSpPr>
          <p:cNvPr id="2" name="TextBox 1">
            <a:extLst>
              <a:ext uri="{FF2B5EF4-FFF2-40B4-BE49-F238E27FC236}">
                <a16:creationId xmlns:a16="http://schemas.microsoft.com/office/drawing/2014/main" id="{CBEFED4C-C4EE-4E42-A2FA-801F05ED5C02}"/>
              </a:ext>
            </a:extLst>
          </p:cNvPr>
          <p:cNvSpPr txBox="1"/>
          <p:nvPr/>
        </p:nvSpPr>
        <p:spPr>
          <a:xfrm>
            <a:off x="4347713" y="3586314"/>
            <a:ext cx="4248008" cy="469786"/>
          </a:xfrm>
          <a:prstGeom prst="rect">
            <a:avLst/>
          </a:prstGeom>
          <a:noFill/>
        </p:spPr>
        <p:txBody>
          <a:bodyPr wrap="square" rtlCol="0">
            <a:spAutoFit/>
          </a:bodyPr>
          <a:lstStyle/>
          <a:p>
            <a:endParaRPr lang="en-AU"/>
          </a:p>
        </p:txBody>
      </p:sp>
    </p:spTree>
    <p:extLst>
      <p:ext uri="{BB962C8B-B14F-4D97-AF65-F5344CB8AC3E}">
        <p14:creationId xmlns:p14="http://schemas.microsoft.com/office/powerpoint/2010/main" val="36196860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p:cNvSpPr>
          <p:nvPr/>
        </p:nvSpPr>
        <p:spPr>
          <a:xfrm>
            <a:off x="477888" y="553206"/>
            <a:ext cx="2592288" cy="639762"/>
          </a:xfrm>
          <a:prstGeom prst="rect">
            <a:avLst/>
          </a:prstGeom>
        </p:spPr>
        <p:txBody>
          <a:bodyPr vert="horz" lIns="91440" tIns="45720" rIns="91440" bIns="45720" rtlCol="0" anchor="b">
            <a:noAutofit/>
          </a:bodyPr>
          <a:lstStyle>
            <a:lvl1pPr marL="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9pPr>
          </a:lstStyle>
          <a:p>
            <a:pPr>
              <a:buClr>
                <a:srgbClr val="F14124">
                  <a:lumMod val="75000"/>
                </a:srgbClr>
              </a:buClr>
              <a:defRPr/>
            </a:pPr>
            <a:r>
              <a:rPr lang="en-AU" sz="2800">
                <a:solidFill>
                  <a:srgbClr val="054166"/>
                </a:solidFill>
              </a:rPr>
              <a:t>Crawford and Rossiter</a:t>
            </a:r>
          </a:p>
        </p:txBody>
      </p:sp>
      <p:sp>
        <p:nvSpPr>
          <p:cNvPr id="3" name="Content Placeholder 2"/>
          <p:cNvSpPr txBox="1">
            <a:spLocks/>
          </p:cNvSpPr>
          <p:nvPr/>
        </p:nvSpPr>
        <p:spPr>
          <a:xfrm>
            <a:off x="731406" y="1549560"/>
            <a:ext cx="2839930" cy="2970682"/>
          </a:xfrm>
          <a:prstGeom prst="rect">
            <a:avLst/>
          </a:prstGeom>
        </p:spPr>
        <p:txBody>
          <a:bodyPr vert="horz" lIns="91440" tIns="45720" rIns="91440" bIns="45720" rtlCol="0">
            <a:normAutofit fontScale="92500"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9pPr>
          </a:lstStyle>
          <a:p>
            <a:pPr>
              <a:buClr>
                <a:srgbClr val="F14124">
                  <a:lumMod val="75000"/>
                </a:srgbClr>
              </a:buClr>
              <a:defRPr/>
            </a:pPr>
            <a:r>
              <a:rPr lang="en-AU" sz="2400">
                <a:solidFill>
                  <a:srgbClr val="054166"/>
                </a:solidFill>
              </a:rPr>
              <a:t>Importance of creating ‘zones of freedom’ in the religion classroom for an authentic educational process and genuine student engagement</a:t>
            </a:r>
          </a:p>
        </p:txBody>
      </p:sp>
      <p:sp>
        <p:nvSpPr>
          <p:cNvPr id="4" name="Text Placeholder 1"/>
          <p:cNvSpPr txBox="1">
            <a:spLocks/>
          </p:cNvSpPr>
          <p:nvPr/>
        </p:nvSpPr>
        <p:spPr>
          <a:xfrm>
            <a:off x="4264182" y="507538"/>
            <a:ext cx="2592288" cy="639762"/>
          </a:xfrm>
          <a:prstGeom prst="rect">
            <a:avLst/>
          </a:prstGeom>
        </p:spPr>
        <p:txBody>
          <a:bodyPr vert="horz" lIns="91440" tIns="45720" rIns="91440" bIns="45720" rtlCol="0" anchor="b">
            <a:noAutofit/>
          </a:bodyPr>
          <a:lstStyle>
            <a:lvl1pPr marL="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9pPr>
          </a:lstStyle>
          <a:p>
            <a:pPr>
              <a:buClr>
                <a:srgbClr val="F14124">
                  <a:lumMod val="75000"/>
                </a:srgbClr>
              </a:buClr>
              <a:defRPr/>
            </a:pPr>
            <a:r>
              <a:rPr lang="en-AU" sz="2800">
                <a:solidFill>
                  <a:srgbClr val="054166"/>
                </a:solidFill>
              </a:rPr>
              <a:t>Gabriel Moran</a:t>
            </a:r>
          </a:p>
        </p:txBody>
      </p:sp>
      <p:sp>
        <p:nvSpPr>
          <p:cNvPr id="5" name="Content Placeholder 2"/>
          <p:cNvSpPr txBox="1">
            <a:spLocks/>
          </p:cNvSpPr>
          <p:nvPr/>
        </p:nvSpPr>
        <p:spPr>
          <a:xfrm>
            <a:off x="4264182" y="1412776"/>
            <a:ext cx="2839930" cy="2743200"/>
          </a:xfrm>
          <a:prstGeom prst="rect">
            <a:avLst/>
          </a:prstGeom>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9pPr>
          </a:lstStyle>
          <a:p>
            <a:pPr>
              <a:buClr>
                <a:srgbClr val="F14124">
                  <a:lumMod val="75000"/>
                </a:srgbClr>
              </a:buClr>
              <a:defRPr/>
            </a:pPr>
            <a:r>
              <a:rPr lang="en-AU" sz="2400">
                <a:solidFill>
                  <a:srgbClr val="054166"/>
                </a:solidFill>
              </a:rPr>
              <a:t>the tragedy would be that that academic inquiry is not challenging enough, and formation is not particular enough </a:t>
            </a:r>
          </a:p>
        </p:txBody>
      </p:sp>
      <p:sp>
        <p:nvSpPr>
          <p:cNvPr id="6" name="Text Placeholder 1"/>
          <p:cNvSpPr txBox="1">
            <a:spLocks/>
          </p:cNvSpPr>
          <p:nvPr/>
        </p:nvSpPr>
        <p:spPr>
          <a:xfrm>
            <a:off x="7890152" y="528179"/>
            <a:ext cx="2592288" cy="639762"/>
          </a:xfrm>
          <a:prstGeom prst="rect">
            <a:avLst/>
          </a:prstGeom>
        </p:spPr>
        <p:txBody>
          <a:bodyPr vert="horz" lIns="91440" tIns="45720" rIns="91440" bIns="45720" rtlCol="0" anchor="b">
            <a:noAutofit/>
          </a:bodyPr>
          <a:lstStyle>
            <a:lvl1pPr marL="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1600" b="1" kern="1200">
                <a:solidFill>
                  <a:schemeClr val="tx1">
                    <a:lumMod val="75000"/>
                    <a:lumOff val="25000"/>
                  </a:schemeClr>
                </a:solidFill>
                <a:latin typeface="+mn-lt"/>
                <a:ea typeface="+mn-ea"/>
                <a:cs typeface="+mn-cs"/>
              </a:defRPr>
            </a:lvl9pPr>
          </a:lstStyle>
          <a:p>
            <a:pPr>
              <a:buClr>
                <a:srgbClr val="F14124">
                  <a:lumMod val="75000"/>
                </a:srgbClr>
              </a:buClr>
              <a:defRPr/>
            </a:pPr>
            <a:r>
              <a:rPr lang="en-AU" sz="2800">
                <a:solidFill>
                  <a:srgbClr val="054166"/>
                </a:solidFill>
              </a:rPr>
              <a:t>Yoram </a:t>
            </a:r>
            <a:r>
              <a:rPr lang="en-AU" sz="2800" err="1">
                <a:solidFill>
                  <a:srgbClr val="054166"/>
                </a:solidFill>
              </a:rPr>
              <a:t>Harpaz</a:t>
            </a:r>
            <a:endParaRPr lang="en-AU" sz="2800">
              <a:solidFill>
                <a:srgbClr val="054166"/>
              </a:solidFill>
            </a:endParaRPr>
          </a:p>
        </p:txBody>
      </p:sp>
      <p:sp>
        <p:nvSpPr>
          <p:cNvPr id="7" name="Content Placeholder 2"/>
          <p:cNvSpPr txBox="1">
            <a:spLocks/>
          </p:cNvSpPr>
          <p:nvPr/>
        </p:nvSpPr>
        <p:spPr>
          <a:xfrm>
            <a:off x="8044599" y="1337320"/>
            <a:ext cx="3652819" cy="2743200"/>
          </a:xfrm>
          <a:prstGeom prst="rect">
            <a:avLst/>
          </a:prstGeom>
        </p:spPr>
        <p:txBody>
          <a:bodyPr vert="horz" lIns="91440" tIns="45720" rIns="91440" bIns="45720" rtlCol="0">
            <a:no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9pPr>
          </a:lstStyle>
          <a:p>
            <a:pPr>
              <a:buClr>
                <a:srgbClr val="F14124">
                  <a:lumMod val="75000"/>
                </a:srgbClr>
              </a:buClr>
              <a:defRPr/>
            </a:pPr>
            <a:r>
              <a:rPr lang="en-AU" sz="2200">
                <a:solidFill>
                  <a:srgbClr val="054166"/>
                </a:solidFill>
              </a:rPr>
              <a:t>A powerful questioning pedagogy, within the context of a community of thinking, stimulates and supports genuine, active and authentic student engagement</a:t>
            </a:r>
          </a:p>
        </p:txBody>
      </p:sp>
      <p:sp>
        <p:nvSpPr>
          <p:cNvPr id="8" name="Title 5"/>
          <p:cNvSpPr txBox="1">
            <a:spLocks/>
          </p:cNvSpPr>
          <p:nvPr/>
        </p:nvSpPr>
        <p:spPr>
          <a:xfrm>
            <a:off x="4948083" y="4421452"/>
            <a:ext cx="6512511" cy="1143000"/>
          </a:xfrm>
          <a:prstGeom prst="rect">
            <a:avLst/>
          </a:prstGeom>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buClr>
                <a:srgbClr val="F14124">
                  <a:lumMod val="75000"/>
                </a:srgbClr>
              </a:buClr>
              <a:defRPr/>
            </a:pPr>
            <a:r>
              <a:rPr lang="en-AU">
                <a:solidFill>
                  <a:srgbClr val="054166"/>
                </a:solidFill>
              </a:rPr>
              <a:t>A Reconceptualist Approach</a:t>
            </a:r>
          </a:p>
        </p:txBody>
      </p:sp>
      <p:sp>
        <p:nvSpPr>
          <p:cNvPr id="9" name="Text Placeholder 3"/>
          <p:cNvSpPr txBox="1">
            <a:spLocks/>
          </p:cNvSpPr>
          <p:nvPr/>
        </p:nvSpPr>
        <p:spPr>
          <a:xfrm>
            <a:off x="731406" y="4800563"/>
            <a:ext cx="4320480" cy="1080120"/>
          </a:xfrm>
          <a:prstGeom prst="rect">
            <a:avLst/>
          </a:prstGeom>
        </p:spPr>
        <p:txBody>
          <a:bodyPr vert="horz" lIns="91440" tIns="45720" rIns="91440" bIns="45720" rtlCol="0">
            <a:no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9pPr>
          </a:lstStyle>
          <a:p>
            <a:pPr marL="45720" indent="0">
              <a:buClr>
                <a:srgbClr val="F14124">
                  <a:lumMod val="75000"/>
                </a:srgbClr>
              </a:buClr>
              <a:buNone/>
              <a:defRPr/>
            </a:pPr>
            <a:r>
              <a:rPr lang="en-AU" sz="2200">
                <a:solidFill>
                  <a:srgbClr val="054166"/>
                </a:solidFill>
                <a:latin typeface="Raleway" panose="020B0003030101060003" pitchFamily="34" charset="0"/>
              </a:rPr>
              <a:t>		</a:t>
            </a:r>
            <a:endParaRPr lang="en-AU" sz="1400">
              <a:solidFill>
                <a:srgbClr val="054166"/>
              </a:solidFill>
            </a:endParaRPr>
          </a:p>
        </p:txBody>
      </p:sp>
    </p:spTree>
    <p:extLst>
      <p:ext uri="{BB962C8B-B14F-4D97-AF65-F5344CB8AC3E}">
        <p14:creationId xmlns:p14="http://schemas.microsoft.com/office/powerpoint/2010/main" val="5581476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2514600" y="1618037"/>
            <a:ext cx="7808344" cy="4369318"/>
          </a:xfrm>
          <a:prstGeom prst="rect">
            <a:avLst/>
          </a:prstGeom>
        </p:spPr>
      </p:pic>
      <p:sp>
        <p:nvSpPr>
          <p:cNvPr id="25" name="TextBox 24"/>
          <p:cNvSpPr txBox="1"/>
          <p:nvPr/>
        </p:nvSpPr>
        <p:spPr>
          <a:xfrm>
            <a:off x="4787648" y="5156358"/>
            <a:ext cx="3549390" cy="830997"/>
          </a:xfrm>
          <a:prstGeom prst="rect">
            <a:avLst/>
          </a:prstGeom>
          <a:solidFill>
            <a:schemeClr val="bg1">
              <a:alpha val="67000"/>
            </a:schemeClr>
          </a:solidFill>
        </p:spPr>
        <p:txBody>
          <a:bodyPr wrap="square" rtlCol="0">
            <a:spAutoFit/>
          </a:bodyPr>
          <a:lstStyle/>
          <a:p>
            <a:pPr algn="ctr"/>
            <a:r>
              <a:rPr lang="en-US" sz="2400" dirty="0">
                <a:solidFill>
                  <a:srgbClr val="FF0000"/>
                </a:solidFill>
                <a:latin typeface="+mj-lt"/>
                <a:cs typeface="Arial" pitchFamily="34" charset="0"/>
              </a:rPr>
              <a:t>Vision for </a:t>
            </a:r>
          </a:p>
          <a:p>
            <a:pPr algn="ctr"/>
            <a:r>
              <a:rPr lang="en-US" sz="2400" dirty="0">
                <a:solidFill>
                  <a:srgbClr val="FF0000"/>
                </a:solidFill>
                <a:latin typeface="+mj-lt"/>
                <a:cs typeface="Arial" pitchFamily="34" charset="0"/>
              </a:rPr>
              <a:t>Religious Education</a:t>
            </a:r>
          </a:p>
        </p:txBody>
      </p:sp>
      <p:sp>
        <p:nvSpPr>
          <p:cNvPr id="2" name="TextBox 1"/>
          <p:cNvSpPr txBox="1"/>
          <p:nvPr/>
        </p:nvSpPr>
        <p:spPr>
          <a:xfrm>
            <a:off x="258641" y="249153"/>
            <a:ext cx="11674717" cy="646331"/>
          </a:xfrm>
          <a:prstGeom prst="rect">
            <a:avLst/>
          </a:prstGeom>
          <a:noFill/>
        </p:spPr>
        <p:txBody>
          <a:bodyPr wrap="square" rtlCol="0">
            <a:spAutoFit/>
          </a:bodyPr>
          <a:lstStyle/>
          <a:p>
            <a:pPr algn="ctr"/>
            <a:r>
              <a:rPr lang="en-US" sz="3600" b="1">
                <a:ln>
                  <a:solidFill>
                    <a:srgbClr val="054166"/>
                  </a:solidFill>
                </a:ln>
                <a:solidFill>
                  <a:srgbClr val="F47627"/>
                </a:solidFill>
                <a:latin typeface="+mj-lt"/>
              </a:rPr>
              <a:t>Model for Religious Education</a:t>
            </a:r>
          </a:p>
        </p:txBody>
      </p:sp>
      <p:sp>
        <p:nvSpPr>
          <p:cNvPr id="6" name="Text Placeholder 3">
            <a:extLst>
              <a:ext uri="{FF2B5EF4-FFF2-40B4-BE49-F238E27FC236}">
                <a16:creationId xmlns:a16="http://schemas.microsoft.com/office/drawing/2014/main" id="{A055C20B-B1E6-9AA5-0C34-74E1BF59DB35}"/>
              </a:ext>
            </a:extLst>
          </p:cNvPr>
          <p:cNvSpPr txBox="1">
            <a:spLocks/>
          </p:cNvSpPr>
          <p:nvPr/>
        </p:nvSpPr>
        <p:spPr>
          <a:xfrm>
            <a:off x="9009695" y="6313186"/>
            <a:ext cx="3303153" cy="29566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2990488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Lightning Bolt 25">
            <a:extLst>
              <a:ext uri="{FF2B5EF4-FFF2-40B4-BE49-F238E27FC236}">
                <a16:creationId xmlns:a16="http://schemas.microsoft.com/office/drawing/2014/main" id="{422BDA1C-D623-81D7-60B7-80AEE668AFAC}"/>
              </a:ext>
            </a:extLst>
          </p:cNvPr>
          <p:cNvSpPr/>
          <p:nvPr/>
        </p:nvSpPr>
        <p:spPr>
          <a:xfrm rot="800002" flipH="1">
            <a:off x="2794310" y="896056"/>
            <a:ext cx="1342758" cy="1338601"/>
          </a:xfrm>
          <a:prstGeom prst="lightningBolt">
            <a:avLst/>
          </a:prstGeom>
          <a:solidFill>
            <a:srgbClr val="FD770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5" name="Lightning Bolt 24">
            <a:extLst>
              <a:ext uri="{FF2B5EF4-FFF2-40B4-BE49-F238E27FC236}">
                <a16:creationId xmlns:a16="http://schemas.microsoft.com/office/drawing/2014/main" id="{AB3A6FEB-D15E-8733-2EBD-645C6B2A5B40}"/>
              </a:ext>
            </a:extLst>
          </p:cNvPr>
          <p:cNvSpPr/>
          <p:nvPr/>
        </p:nvSpPr>
        <p:spPr>
          <a:xfrm rot="3897600">
            <a:off x="3958430" y="1278923"/>
            <a:ext cx="1280475" cy="891578"/>
          </a:xfrm>
          <a:prstGeom prst="lightningBolt">
            <a:avLst/>
          </a:prstGeom>
          <a:solidFill>
            <a:srgbClr val="FD770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4" name="Lightning Bolt 23">
            <a:extLst>
              <a:ext uri="{FF2B5EF4-FFF2-40B4-BE49-F238E27FC236}">
                <a16:creationId xmlns:a16="http://schemas.microsoft.com/office/drawing/2014/main" id="{B4E47AA0-A5F9-5449-8385-F4474E1FC05F}"/>
              </a:ext>
            </a:extLst>
          </p:cNvPr>
          <p:cNvSpPr/>
          <p:nvPr/>
        </p:nvSpPr>
        <p:spPr>
          <a:xfrm rot="2162933">
            <a:off x="6206346" y="1152181"/>
            <a:ext cx="1280475" cy="891578"/>
          </a:xfrm>
          <a:prstGeom prst="lightningBolt">
            <a:avLst/>
          </a:prstGeom>
          <a:solidFill>
            <a:srgbClr val="FD770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3" name="Lightning Bolt 22">
            <a:extLst>
              <a:ext uri="{FF2B5EF4-FFF2-40B4-BE49-F238E27FC236}">
                <a16:creationId xmlns:a16="http://schemas.microsoft.com/office/drawing/2014/main" id="{2E2DEEB2-2951-71B4-C14C-11EF414E96F9}"/>
              </a:ext>
            </a:extLst>
          </p:cNvPr>
          <p:cNvSpPr/>
          <p:nvPr/>
        </p:nvSpPr>
        <p:spPr>
          <a:xfrm>
            <a:off x="7565608" y="1065694"/>
            <a:ext cx="1720644" cy="1338601"/>
          </a:xfrm>
          <a:prstGeom prst="lightningBolt">
            <a:avLst/>
          </a:prstGeom>
          <a:solidFill>
            <a:srgbClr val="FD770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grpSp>
        <p:nvGrpSpPr>
          <p:cNvPr id="7" name="Group 6">
            <a:extLst>
              <a:ext uri="{FF2B5EF4-FFF2-40B4-BE49-F238E27FC236}">
                <a16:creationId xmlns:a16="http://schemas.microsoft.com/office/drawing/2014/main" id="{36418864-4346-4850-A091-64AC9023EF45}"/>
              </a:ext>
            </a:extLst>
          </p:cNvPr>
          <p:cNvGrpSpPr/>
          <p:nvPr/>
        </p:nvGrpSpPr>
        <p:grpSpPr>
          <a:xfrm>
            <a:off x="3727184" y="191479"/>
            <a:ext cx="8111652" cy="1338600"/>
            <a:chOff x="2732552" y="409548"/>
            <a:chExt cx="6269127" cy="1260600"/>
          </a:xfrm>
        </p:grpSpPr>
        <p:sp>
          <p:nvSpPr>
            <p:cNvPr id="2" name="TextBox 1">
              <a:extLst>
                <a:ext uri="{FF2B5EF4-FFF2-40B4-BE49-F238E27FC236}">
                  <a16:creationId xmlns:a16="http://schemas.microsoft.com/office/drawing/2014/main" id="{FD9EF321-F344-4C59-ADB5-9CD7CD387BD6}"/>
                </a:ext>
              </a:extLst>
            </p:cNvPr>
            <p:cNvSpPr txBox="1"/>
            <p:nvPr/>
          </p:nvSpPr>
          <p:spPr>
            <a:xfrm>
              <a:off x="2732552" y="474655"/>
              <a:ext cx="3526860" cy="1130386"/>
            </a:xfrm>
            <a:prstGeom prst="rect">
              <a:avLst/>
            </a:prstGeom>
            <a:solidFill>
              <a:srgbClr val="FFDFA3"/>
            </a:solidFill>
          </p:spPr>
          <p:txBody>
            <a:bodyPr wrap="square" rtlCol="0" anchor="ctr">
              <a:spAutoFit/>
            </a:bodyPr>
            <a:lstStyle/>
            <a:p>
              <a:endParaRPr lang="en-AU" b="1">
                <a:solidFill>
                  <a:schemeClr val="accent6">
                    <a:lumMod val="75000"/>
                  </a:schemeClr>
                </a:solidFill>
              </a:endParaRPr>
            </a:p>
            <a:p>
              <a:r>
                <a:rPr lang="en-AU" b="1">
                  <a:solidFill>
                    <a:schemeClr val="accent6">
                      <a:lumMod val="75000"/>
                    </a:schemeClr>
                  </a:solidFill>
                </a:rPr>
                <a:t>THEOLOGY AND METHODOLOGY KU LEUVEN / CECV RESEARCH</a:t>
              </a:r>
            </a:p>
            <a:p>
              <a:endParaRPr lang="en-AU" b="1">
                <a:solidFill>
                  <a:schemeClr val="accent6">
                    <a:lumMod val="75000"/>
                  </a:schemeClr>
                </a:solidFill>
              </a:endParaRPr>
            </a:p>
          </p:txBody>
        </p:sp>
        <p:sp>
          <p:nvSpPr>
            <p:cNvPr id="3" name="Rectangle 2">
              <a:extLst>
                <a:ext uri="{FF2B5EF4-FFF2-40B4-BE49-F238E27FC236}">
                  <a16:creationId xmlns:a16="http://schemas.microsoft.com/office/drawing/2014/main" id="{47B8B70A-0B6C-4E63-BF41-FBB3707E3E9F}"/>
                </a:ext>
              </a:extLst>
            </p:cNvPr>
            <p:cNvSpPr/>
            <p:nvPr/>
          </p:nvSpPr>
          <p:spPr>
            <a:xfrm>
              <a:off x="6583892" y="409548"/>
              <a:ext cx="2417787" cy="1260600"/>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a:solidFill>
                    <a:sysClr val="windowText" lastClr="000000"/>
                  </a:solidFill>
                </a:rPr>
                <a:t>SCHOOLS continue to be invited to engage directly in the school based, Enhancing Catholic Schools Identity  surveys.</a:t>
              </a:r>
            </a:p>
          </p:txBody>
        </p:sp>
      </p:grpSp>
      <p:sp>
        <p:nvSpPr>
          <p:cNvPr id="9" name="Rectangle 8">
            <a:extLst>
              <a:ext uri="{FF2B5EF4-FFF2-40B4-BE49-F238E27FC236}">
                <a16:creationId xmlns:a16="http://schemas.microsoft.com/office/drawing/2014/main" id="{3E946456-92E4-2130-127C-88727A520A33}"/>
              </a:ext>
            </a:extLst>
          </p:cNvPr>
          <p:cNvSpPr/>
          <p:nvPr/>
        </p:nvSpPr>
        <p:spPr>
          <a:xfrm>
            <a:off x="254878" y="191479"/>
            <a:ext cx="3128386" cy="1338600"/>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a:solidFill>
                  <a:sysClr val="windowText" lastClr="000000"/>
                </a:solidFill>
              </a:rPr>
              <a:t>BCE Identifies ongoing patterns and discerns key areas to target strategically and resource </a:t>
            </a:r>
          </a:p>
        </p:txBody>
      </p:sp>
      <p:sp>
        <p:nvSpPr>
          <p:cNvPr id="4" name="Rectangle 3">
            <a:extLst>
              <a:ext uri="{FF2B5EF4-FFF2-40B4-BE49-F238E27FC236}">
                <a16:creationId xmlns:a16="http://schemas.microsoft.com/office/drawing/2014/main" id="{5EF29613-6779-7320-7796-03D69492AEB5}"/>
              </a:ext>
            </a:extLst>
          </p:cNvPr>
          <p:cNvSpPr/>
          <p:nvPr/>
        </p:nvSpPr>
        <p:spPr>
          <a:xfrm>
            <a:off x="487625" y="1949244"/>
            <a:ext cx="2182762" cy="1524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Catholic Identity and Formation</a:t>
            </a:r>
          </a:p>
          <a:p>
            <a:pPr algn="ctr"/>
            <a:r>
              <a:rPr lang="en-AU"/>
              <a:t>Forming our staff!</a:t>
            </a:r>
          </a:p>
        </p:txBody>
      </p:sp>
      <p:sp>
        <p:nvSpPr>
          <p:cNvPr id="12" name="Rectangle 11">
            <a:extLst>
              <a:ext uri="{FF2B5EF4-FFF2-40B4-BE49-F238E27FC236}">
                <a16:creationId xmlns:a16="http://schemas.microsoft.com/office/drawing/2014/main" id="{F1249133-C41F-4015-8C8F-53FAD7689302}"/>
              </a:ext>
            </a:extLst>
          </p:cNvPr>
          <p:cNvSpPr/>
          <p:nvPr/>
        </p:nvSpPr>
        <p:spPr>
          <a:xfrm>
            <a:off x="3383264" y="2337618"/>
            <a:ext cx="2182762" cy="1524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Catholic Identity and Leadership</a:t>
            </a:r>
          </a:p>
          <a:p>
            <a:pPr algn="ctr"/>
            <a:r>
              <a:rPr lang="en-AU"/>
              <a:t>Enriching our Witness!</a:t>
            </a:r>
          </a:p>
        </p:txBody>
      </p:sp>
      <p:sp>
        <p:nvSpPr>
          <p:cNvPr id="13" name="Rectangle 12">
            <a:extLst>
              <a:ext uri="{FF2B5EF4-FFF2-40B4-BE49-F238E27FC236}">
                <a16:creationId xmlns:a16="http://schemas.microsoft.com/office/drawing/2014/main" id="{947CBB37-3765-CF1D-54F3-925BAD43D42A}"/>
              </a:ext>
            </a:extLst>
          </p:cNvPr>
          <p:cNvSpPr/>
          <p:nvPr/>
        </p:nvSpPr>
        <p:spPr>
          <a:xfrm>
            <a:off x="6106559" y="2335160"/>
            <a:ext cx="2476345" cy="1524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Catholic Identity, Education</a:t>
            </a:r>
          </a:p>
          <a:p>
            <a:pPr algn="ctr"/>
            <a:r>
              <a:rPr lang="en-AU"/>
              <a:t>Shaping our Curriculum!</a:t>
            </a:r>
          </a:p>
        </p:txBody>
      </p:sp>
      <p:sp>
        <p:nvSpPr>
          <p:cNvPr id="14" name="Rectangle 13">
            <a:extLst>
              <a:ext uri="{FF2B5EF4-FFF2-40B4-BE49-F238E27FC236}">
                <a16:creationId xmlns:a16="http://schemas.microsoft.com/office/drawing/2014/main" id="{AEE80320-ECB8-2442-34E6-A9AE21D452E3}"/>
              </a:ext>
            </a:extLst>
          </p:cNvPr>
          <p:cNvSpPr/>
          <p:nvPr/>
        </p:nvSpPr>
        <p:spPr>
          <a:xfrm>
            <a:off x="9257068" y="1905000"/>
            <a:ext cx="2374491" cy="1524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a:t>Catholic Identity and Engagement</a:t>
            </a:r>
          </a:p>
          <a:p>
            <a:pPr algn="ctr"/>
            <a:r>
              <a:rPr lang="en-AU"/>
              <a:t>Growing our Communities!</a:t>
            </a:r>
          </a:p>
        </p:txBody>
      </p:sp>
      <p:sp>
        <p:nvSpPr>
          <p:cNvPr id="15" name="Rectangle 14">
            <a:extLst>
              <a:ext uri="{FF2B5EF4-FFF2-40B4-BE49-F238E27FC236}">
                <a16:creationId xmlns:a16="http://schemas.microsoft.com/office/drawing/2014/main" id="{0DA3B2AC-AA9B-F077-1B57-78FB65A39892}"/>
              </a:ext>
            </a:extLst>
          </p:cNvPr>
          <p:cNvSpPr/>
          <p:nvPr/>
        </p:nvSpPr>
        <p:spPr>
          <a:xfrm>
            <a:off x="254878" y="4493342"/>
            <a:ext cx="2360503" cy="1868130"/>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AU" sz="1600"/>
              <a:t>Embedding a ‘head, heart and hands’ Catholic identity in all formation from induction to Leadership</a:t>
            </a:r>
          </a:p>
        </p:txBody>
      </p:sp>
      <p:sp>
        <p:nvSpPr>
          <p:cNvPr id="16" name="Rectangle 15">
            <a:extLst>
              <a:ext uri="{FF2B5EF4-FFF2-40B4-BE49-F238E27FC236}">
                <a16:creationId xmlns:a16="http://schemas.microsoft.com/office/drawing/2014/main" id="{32DD4C09-9258-07F5-42F9-1462DD9B076D}"/>
              </a:ext>
            </a:extLst>
          </p:cNvPr>
          <p:cNvSpPr/>
          <p:nvPr/>
        </p:nvSpPr>
        <p:spPr>
          <a:xfrm>
            <a:off x="9103441" y="4237703"/>
            <a:ext cx="2601863" cy="2359742"/>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AU" sz="1600"/>
              <a:t>Deepening Catholic Identity within and beyond our communities</a:t>
            </a:r>
          </a:p>
          <a:p>
            <a:r>
              <a:rPr lang="en-AU" sz="1600"/>
              <a:t>e.g. </a:t>
            </a:r>
          </a:p>
          <a:p>
            <a:pPr marL="285750" indent="-285750">
              <a:buFont typeface="Arial" panose="020B0604020202020204" pitchFamily="34" charset="0"/>
              <a:buChar char="•"/>
            </a:pPr>
            <a:r>
              <a:rPr lang="en-AU" sz="1600"/>
              <a:t>School Boards</a:t>
            </a:r>
          </a:p>
          <a:p>
            <a:pPr marL="285750" indent="-285750">
              <a:buFont typeface="Arial" panose="020B0604020202020204" pitchFamily="34" charset="0"/>
              <a:buChar char="•"/>
            </a:pPr>
            <a:r>
              <a:rPr lang="en-AU" sz="1600"/>
              <a:t>Parent groups</a:t>
            </a:r>
          </a:p>
          <a:p>
            <a:pPr marL="285750" indent="-285750">
              <a:buFont typeface="Arial" panose="020B0604020202020204" pitchFamily="34" charset="0"/>
              <a:buChar char="•"/>
            </a:pPr>
            <a:r>
              <a:rPr lang="en-AU" sz="1600"/>
              <a:t>Outreach agencies</a:t>
            </a:r>
          </a:p>
          <a:p>
            <a:pPr marL="285750" indent="-285750">
              <a:buFont typeface="Arial" panose="020B0604020202020204" pitchFamily="34" charset="0"/>
              <a:buChar char="•"/>
            </a:pPr>
            <a:r>
              <a:rPr lang="en-AU" sz="1600"/>
              <a:t>Ecumenical &amp; interfaith connections</a:t>
            </a:r>
          </a:p>
        </p:txBody>
      </p:sp>
      <p:sp>
        <p:nvSpPr>
          <p:cNvPr id="17" name="Rectangle 16">
            <a:extLst>
              <a:ext uri="{FF2B5EF4-FFF2-40B4-BE49-F238E27FC236}">
                <a16:creationId xmlns:a16="http://schemas.microsoft.com/office/drawing/2014/main" id="{211D715F-23D6-9D98-393A-8855FD9F8F3B}"/>
              </a:ext>
            </a:extLst>
          </p:cNvPr>
          <p:cNvSpPr/>
          <p:nvPr/>
        </p:nvSpPr>
        <p:spPr>
          <a:xfrm>
            <a:off x="6096000" y="4567084"/>
            <a:ext cx="2447818" cy="1868130"/>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AU" sz="1600"/>
              <a:t>Catholic Identity embedded within Education Strategy</a:t>
            </a:r>
          </a:p>
          <a:p>
            <a:pPr marL="285750" indent="-285750">
              <a:buFont typeface="Arial" panose="020B0604020202020204" pitchFamily="34" charset="0"/>
              <a:buChar char="•"/>
            </a:pPr>
            <a:r>
              <a:rPr lang="en-AU" sz="1600"/>
              <a:t>Teaching for Learning: The Model of Pedagogy within RE</a:t>
            </a:r>
          </a:p>
        </p:txBody>
      </p:sp>
      <p:sp>
        <p:nvSpPr>
          <p:cNvPr id="18" name="Rectangle 17">
            <a:extLst>
              <a:ext uri="{FF2B5EF4-FFF2-40B4-BE49-F238E27FC236}">
                <a16:creationId xmlns:a16="http://schemas.microsoft.com/office/drawing/2014/main" id="{F7F36FD6-9421-C641-9ADD-98D4169DAFBD}"/>
              </a:ext>
            </a:extLst>
          </p:cNvPr>
          <p:cNvSpPr/>
          <p:nvPr/>
        </p:nvSpPr>
        <p:spPr>
          <a:xfrm>
            <a:off x="3204399" y="4798391"/>
            <a:ext cx="2360503" cy="1868130"/>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AU" sz="1600"/>
              <a:t>Targeted initiatives to strengthen our collective witness</a:t>
            </a:r>
          </a:p>
          <a:p>
            <a:pPr marL="285750" indent="-285750">
              <a:buFont typeface="Arial" panose="020B0604020202020204" pitchFamily="34" charset="0"/>
              <a:buChar char="•"/>
            </a:pPr>
            <a:r>
              <a:rPr lang="en-AU" sz="1600"/>
              <a:t>Quality tools and resourcing to support our Mission</a:t>
            </a:r>
          </a:p>
        </p:txBody>
      </p:sp>
      <p:sp>
        <p:nvSpPr>
          <p:cNvPr id="19" name="Arrow: Down 18">
            <a:extLst>
              <a:ext uri="{FF2B5EF4-FFF2-40B4-BE49-F238E27FC236}">
                <a16:creationId xmlns:a16="http://schemas.microsoft.com/office/drawing/2014/main" id="{E088D8BB-58DA-77ED-5ED2-AD6E50897FA3}"/>
              </a:ext>
            </a:extLst>
          </p:cNvPr>
          <p:cNvSpPr/>
          <p:nvPr/>
        </p:nvSpPr>
        <p:spPr>
          <a:xfrm>
            <a:off x="1377134" y="3706113"/>
            <a:ext cx="226142" cy="554359"/>
          </a:xfrm>
          <a:prstGeom prst="down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0" name="Arrow: Down 19">
            <a:extLst>
              <a:ext uri="{FF2B5EF4-FFF2-40B4-BE49-F238E27FC236}">
                <a16:creationId xmlns:a16="http://schemas.microsoft.com/office/drawing/2014/main" id="{64AAF6C9-9E6A-4F6F-E57F-BEC9E536242A}"/>
              </a:ext>
            </a:extLst>
          </p:cNvPr>
          <p:cNvSpPr/>
          <p:nvPr/>
        </p:nvSpPr>
        <p:spPr>
          <a:xfrm>
            <a:off x="10387162" y="3581981"/>
            <a:ext cx="226142" cy="554359"/>
          </a:xfrm>
          <a:prstGeom prst="down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Arrow: Down 20">
            <a:extLst>
              <a:ext uri="{FF2B5EF4-FFF2-40B4-BE49-F238E27FC236}">
                <a16:creationId xmlns:a16="http://schemas.microsoft.com/office/drawing/2014/main" id="{60C86323-C630-8DDB-0014-4E385CDEF38E}"/>
              </a:ext>
            </a:extLst>
          </p:cNvPr>
          <p:cNvSpPr/>
          <p:nvPr/>
        </p:nvSpPr>
        <p:spPr>
          <a:xfrm>
            <a:off x="7286133" y="3960523"/>
            <a:ext cx="226142" cy="554359"/>
          </a:xfrm>
          <a:prstGeom prst="down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2" name="Arrow: Down 21">
            <a:extLst>
              <a:ext uri="{FF2B5EF4-FFF2-40B4-BE49-F238E27FC236}">
                <a16:creationId xmlns:a16="http://schemas.microsoft.com/office/drawing/2014/main" id="{4EDA8FC2-ED42-A9B5-8F6B-4AF6A586421B}"/>
              </a:ext>
            </a:extLst>
          </p:cNvPr>
          <p:cNvSpPr/>
          <p:nvPr/>
        </p:nvSpPr>
        <p:spPr>
          <a:xfrm>
            <a:off x="4335488" y="4127612"/>
            <a:ext cx="226142" cy="554359"/>
          </a:xfrm>
          <a:prstGeom prst="down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31745946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5B510-B2DB-4269-AD07-AAB15BB61000}"/>
              </a:ext>
            </a:extLst>
          </p:cNvPr>
          <p:cNvSpPr>
            <a:spLocks noGrp="1"/>
          </p:cNvSpPr>
          <p:nvPr>
            <p:ph type="ctrTitle"/>
          </p:nvPr>
        </p:nvSpPr>
        <p:spPr/>
        <p:txBody>
          <a:bodyPr/>
          <a:lstStyle/>
          <a:p>
            <a:r>
              <a:rPr lang="en-AU">
                <a:latin typeface="+mj-lt"/>
              </a:rPr>
              <a:t>Clarifying Terms</a:t>
            </a:r>
          </a:p>
        </p:txBody>
      </p:sp>
      <p:sp>
        <p:nvSpPr>
          <p:cNvPr id="4" name="Text Placeholder 3">
            <a:extLst>
              <a:ext uri="{FF2B5EF4-FFF2-40B4-BE49-F238E27FC236}">
                <a16:creationId xmlns:a16="http://schemas.microsoft.com/office/drawing/2014/main" id="{310D66E8-CA6D-4B7A-A52E-E4C328CDAD89}"/>
              </a:ext>
            </a:extLst>
          </p:cNvPr>
          <p:cNvSpPr>
            <a:spLocks noGrp="1"/>
          </p:cNvSpPr>
          <p:nvPr>
            <p:ph type="subTitle" idx="1"/>
          </p:nvPr>
        </p:nvSpPr>
        <p:spPr/>
        <p:txBody>
          <a:bodyPr>
            <a:normAutofit/>
          </a:bodyPr>
          <a:lstStyle/>
          <a:p>
            <a:r>
              <a:rPr lang="en-AU" sz="3200" b="1" err="1">
                <a:latin typeface="+mj-lt"/>
              </a:rPr>
              <a:t>Recontextualist</a:t>
            </a:r>
            <a:endParaRPr lang="en-AU" sz="3200" b="1">
              <a:latin typeface="+mj-lt"/>
            </a:endParaRPr>
          </a:p>
        </p:txBody>
      </p:sp>
      <p:sp>
        <p:nvSpPr>
          <p:cNvPr id="5" name="Content Placeholder 4">
            <a:extLst>
              <a:ext uri="{FF2B5EF4-FFF2-40B4-BE49-F238E27FC236}">
                <a16:creationId xmlns:a16="http://schemas.microsoft.com/office/drawing/2014/main" id="{35A84F6E-38D4-4A40-902E-724BF604B335}"/>
              </a:ext>
            </a:extLst>
          </p:cNvPr>
          <p:cNvSpPr>
            <a:spLocks noGrp="1"/>
          </p:cNvSpPr>
          <p:nvPr>
            <p:ph sz="half" idx="4294967295"/>
          </p:nvPr>
        </p:nvSpPr>
        <p:spPr>
          <a:xfrm>
            <a:off x="0" y="2260600"/>
            <a:ext cx="5386388" cy="3951288"/>
          </a:xfrm>
        </p:spPr>
        <p:txBody>
          <a:bodyPr>
            <a:normAutofit/>
          </a:bodyPr>
          <a:lstStyle/>
          <a:p>
            <a:pPr marL="0" indent="0">
              <a:buNone/>
            </a:pPr>
            <a:r>
              <a:rPr lang="en-AU" sz="3200" b="1" i="1">
                <a:latin typeface="+mj-lt"/>
              </a:rPr>
              <a:t>	Context</a:t>
            </a:r>
            <a:r>
              <a:rPr lang="en-AU" sz="3200" b="1" i="1">
                <a:latin typeface="Raleway" panose="020B0003030101060003" pitchFamily="34" charset="0"/>
              </a:rPr>
              <a:t> </a:t>
            </a:r>
          </a:p>
          <a:p>
            <a:pPr lvl="1"/>
            <a:r>
              <a:rPr lang="en-AU" sz="2800">
                <a:latin typeface="+mn-lt"/>
              </a:rPr>
              <a:t>Catholic School Identity</a:t>
            </a:r>
          </a:p>
          <a:p>
            <a:pPr lvl="1"/>
            <a:r>
              <a:rPr lang="en-AU" sz="2800">
                <a:latin typeface="+mn-lt"/>
              </a:rPr>
              <a:t>Bringing the Catholic School culture into our current context.</a:t>
            </a:r>
          </a:p>
        </p:txBody>
      </p:sp>
      <p:sp>
        <p:nvSpPr>
          <p:cNvPr id="6" name="Text Placeholder 5">
            <a:extLst>
              <a:ext uri="{FF2B5EF4-FFF2-40B4-BE49-F238E27FC236}">
                <a16:creationId xmlns:a16="http://schemas.microsoft.com/office/drawing/2014/main" id="{C66B2F8A-FBE7-4F89-BBA2-AF5DC9176C24}"/>
              </a:ext>
            </a:extLst>
          </p:cNvPr>
          <p:cNvSpPr>
            <a:spLocks noGrp="1"/>
          </p:cNvSpPr>
          <p:nvPr>
            <p:ph type="body" sz="quarter" idx="4294967295"/>
          </p:nvPr>
        </p:nvSpPr>
        <p:spPr>
          <a:xfrm>
            <a:off x="6802438" y="1535113"/>
            <a:ext cx="5389562" cy="639762"/>
          </a:xfrm>
        </p:spPr>
        <p:txBody>
          <a:bodyPr>
            <a:normAutofit/>
          </a:bodyPr>
          <a:lstStyle/>
          <a:p>
            <a:pPr marL="0" indent="0">
              <a:buNone/>
            </a:pPr>
            <a:r>
              <a:rPr lang="en-AU" sz="3200" b="1">
                <a:latin typeface="+mj-lt"/>
              </a:rPr>
              <a:t>Reconceptualist</a:t>
            </a:r>
          </a:p>
        </p:txBody>
      </p:sp>
      <p:sp>
        <p:nvSpPr>
          <p:cNvPr id="7" name="Content Placeholder 6">
            <a:extLst>
              <a:ext uri="{FF2B5EF4-FFF2-40B4-BE49-F238E27FC236}">
                <a16:creationId xmlns:a16="http://schemas.microsoft.com/office/drawing/2014/main" id="{FC69EAA5-D04F-471F-AA8B-3F33D2846038}"/>
              </a:ext>
            </a:extLst>
          </p:cNvPr>
          <p:cNvSpPr>
            <a:spLocks noGrp="1"/>
          </p:cNvSpPr>
          <p:nvPr>
            <p:ph sz="quarter" idx="4294967295"/>
          </p:nvPr>
        </p:nvSpPr>
        <p:spPr>
          <a:xfrm>
            <a:off x="6802438" y="2398713"/>
            <a:ext cx="5389562" cy="3951287"/>
          </a:xfrm>
        </p:spPr>
        <p:txBody>
          <a:bodyPr>
            <a:normAutofit/>
          </a:bodyPr>
          <a:lstStyle/>
          <a:p>
            <a:pPr marL="0" indent="0">
              <a:buNone/>
            </a:pPr>
            <a:r>
              <a:rPr lang="en-AU" sz="3200" b="1" i="1">
                <a:latin typeface="+mj-lt"/>
              </a:rPr>
              <a:t>Concept (re-thinking)</a:t>
            </a:r>
          </a:p>
          <a:p>
            <a:pPr lvl="1"/>
            <a:r>
              <a:rPr lang="en-AU" sz="2800">
                <a:latin typeface="+mn-lt"/>
              </a:rPr>
              <a:t>Religious Education</a:t>
            </a:r>
          </a:p>
          <a:p>
            <a:pPr lvl="1"/>
            <a:r>
              <a:rPr lang="en-AU" sz="2800">
                <a:latin typeface="+mn-lt"/>
              </a:rPr>
              <a:t>Forming new ideas</a:t>
            </a:r>
          </a:p>
          <a:p>
            <a:pPr lvl="1"/>
            <a:r>
              <a:rPr lang="en-AU" sz="2800">
                <a:latin typeface="+mn-lt"/>
              </a:rPr>
              <a:t>Learning about Religion</a:t>
            </a:r>
          </a:p>
          <a:p>
            <a:pPr lvl="1"/>
            <a:r>
              <a:rPr lang="en-AU" sz="2800">
                <a:latin typeface="+mn-lt"/>
              </a:rPr>
              <a:t>Learning from Religion</a:t>
            </a:r>
          </a:p>
          <a:p>
            <a:pPr lvl="1"/>
            <a:r>
              <a:rPr lang="en-AU" sz="2800">
                <a:latin typeface="+mn-lt"/>
              </a:rPr>
              <a:t>Learning through Religion.</a:t>
            </a:r>
          </a:p>
          <a:p>
            <a:pPr lvl="1"/>
            <a:endParaRPr lang="en-AU" sz="2800">
              <a:latin typeface="Raleway" panose="020B0003030101060003" pitchFamily="34" charset="0"/>
            </a:endParaRPr>
          </a:p>
        </p:txBody>
      </p:sp>
    </p:spTree>
    <p:extLst>
      <p:ext uri="{BB962C8B-B14F-4D97-AF65-F5344CB8AC3E}">
        <p14:creationId xmlns:p14="http://schemas.microsoft.com/office/powerpoint/2010/main" val="1380767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7"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9524-C69F-4C82-9EE4-12E00B5D193E}"/>
              </a:ext>
            </a:extLst>
          </p:cNvPr>
          <p:cNvSpPr>
            <a:spLocks noGrp="1"/>
          </p:cNvSpPr>
          <p:nvPr>
            <p:ph type="title"/>
          </p:nvPr>
        </p:nvSpPr>
        <p:spPr>
          <a:xfrm>
            <a:off x="119336" y="103901"/>
            <a:ext cx="8229600" cy="652934"/>
          </a:xfrm>
        </p:spPr>
        <p:txBody>
          <a:bodyPr>
            <a:normAutofit fontScale="90000"/>
          </a:bodyPr>
          <a:lstStyle/>
          <a:p>
            <a:r>
              <a:rPr lang="en-AU" b="1" err="1">
                <a:solidFill>
                  <a:srgbClr val="054166"/>
                </a:solidFill>
                <a:latin typeface="Tahoma" panose="020B0604030504040204" pitchFamily="34" charset="0"/>
                <a:ea typeface="Tahoma" panose="020B0604030504040204" pitchFamily="34" charset="0"/>
                <a:cs typeface="Tahoma" panose="020B0604030504040204" pitchFamily="34" charset="0"/>
              </a:rPr>
              <a:t>Recontextualised</a:t>
            </a:r>
            <a:endParaRPr lang="en-AU" b="1">
              <a:solidFill>
                <a:srgbClr val="054166"/>
              </a:solidFill>
              <a:latin typeface="Tahoma" panose="020B0604030504040204" pitchFamily="34" charset="0"/>
              <a:ea typeface="Tahoma" panose="020B0604030504040204" pitchFamily="34" charset="0"/>
              <a:cs typeface="Tahoma" panose="020B0604030504040204" pitchFamily="34" charset="0"/>
            </a:endParaRPr>
          </a:p>
        </p:txBody>
      </p:sp>
      <p:pic>
        <p:nvPicPr>
          <p:cNvPr id="5" name="Content Placeholder 4">
            <a:extLst>
              <a:ext uri="{FF2B5EF4-FFF2-40B4-BE49-F238E27FC236}">
                <a16:creationId xmlns:a16="http://schemas.microsoft.com/office/drawing/2014/main" id="{0E0BC46C-351C-4920-83DD-3C2EC26F8613}"/>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534387" y="1089765"/>
            <a:ext cx="8954102" cy="5664336"/>
          </a:xfrm>
        </p:spPr>
      </p:pic>
      <p:sp>
        <p:nvSpPr>
          <p:cNvPr id="6" name="TextBox 5">
            <a:extLst>
              <a:ext uri="{FF2B5EF4-FFF2-40B4-BE49-F238E27FC236}">
                <a16:creationId xmlns:a16="http://schemas.microsoft.com/office/drawing/2014/main" id="{A8131B59-CAB2-441C-B5B0-C7C99834219A}"/>
              </a:ext>
            </a:extLst>
          </p:cNvPr>
          <p:cNvSpPr txBox="1"/>
          <p:nvPr/>
        </p:nvSpPr>
        <p:spPr>
          <a:xfrm>
            <a:off x="1981200" y="1417638"/>
            <a:ext cx="8229600" cy="2677656"/>
          </a:xfrm>
          <a:prstGeom prst="rect">
            <a:avLst/>
          </a:prstGeom>
          <a:noFill/>
        </p:spPr>
        <p:txBody>
          <a:bodyPr wrap="square" rtlCol="0">
            <a:spAutoFit/>
          </a:bodyPr>
          <a:lstStyle/>
          <a:p>
            <a:r>
              <a:rPr lang="en-AU" sz="2400" i="1">
                <a:solidFill>
                  <a:prstClr val="white"/>
                </a:solidFill>
                <a:latin typeface="Tahoma" panose="020B0604030504040204" pitchFamily="34" charset="0"/>
                <a:ea typeface="Tahoma" panose="020B0604030504040204" pitchFamily="34" charset="0"/>
                <a:cs typeface="Tahoma" panose="020B0604030504040204" pitchFamily="34" charset="0"/>
              </a:rPr>
              <a:t>I was hungry and you gave me food, I was thirsty and you gave me something to drink, I was a stranger and you welcomed me, I was naked and you gave me clothing, I was sick and you took care of me, I was in prison and you visited me… just as you did it to one of the least of these who are members of my family,</a:t>
            </a:r>
            <a:r>
              <a:rPr lang="en-AU" sz="2400" i="1" baseline="30000">
                <a:solidFill>
                  <a:prstClr val="white"/>
                </a:solidFill>
                <a:latin typeface="Tahoma" panose="020B0604030504040204" pitchFamily="34" charset="0"/>
                <a:ea typeface="Tahoma" panose="020B0604030504040204" pitchFamily="34" charset="0"/>
                <a:cs typeface="Tahoma" panose="020B0604030504040204" pitchFamily="34" charset="0"/>
              </a:rPr>
              <a:t> </a:t>
            </a:r>
            <a:r>
              <a:rPr lang="en-AU" sz="2400" i="1">
                <a:solidFill>
                  <a:prstClr val="white"/>
                </a:solidFill>
                <a:latin typeface="Tahoma" panose="020B0604030504040204" pitchFamily="34" charset="0"/>
                <a:ea typeface="Tahoma" panose="020B0604030504040204" pitchFamily="34" charset="0"/>
                <a:cs typeface="Tahoma" panose="020B0604030504040204" pitchFamily="34" charset="0"/>
              </a:rPr>
              <a:t>you did it to me. (Matthew 25)</a:t>
            </a:r>
          </a:p>
        </p:txBody>
      </p:sp>
    </p:spTree>
    <p:extLst>
      <p:ext uri="{BB962C8B-B14F-4D97-AF65-F5344CB8AC3E}">
        <p14:creationId xmlns:p14="http://schemas.microsoft.com/office/powerpoint/2010/main" val="219105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34838E-FAB5-4360-9367-B1226FEA128B}"/>
              </a:ext>
            </a:extLst>
          </p:cNvPr>
          <p:cNvSpPr>
            <a:spLocks noGrp="1"/>
          </p:cNvSpPr>
          <p:nvPr>
            <p:ph type="ctrTitle"/>
          </p:nvPr>
        </p:nvSpPr>
        <p:spPr/>
        <p:txBody>
          <a:bodyPr>
            <a:normAutofit/>
          </a:bodyPr>
          <a:lstStyle/>
          <a:p>
            <a:r>
              <a:rPr lang="en-US" sz="3600" b="0"/>
              <a:t>Post-Critical Belief</a:t>
            </a:r>
            <a:endParaRPr lang="en-AU" sz="3600" b="0"/>
          </a:p>
        </p:txBody>
      </p:sp>
      <p:sp>
        <p:nvSpPr>
          <p:cNvPr id="5" name="Subtitle 4">
            <a:extLst>
              <a:ext uri="{FF2B5EF4-FFF2-40B4-BE49-F238E27FC236}">
                <a16:creationId xmlns:a16="http://schemas.microsoft.com/office/drawing/2014/main" id="{2FC90DD8-DA3E-419B-BC7D-BCC14B3AFAF3}"/>
              </a:ext>
            </a:extLst>
          </p:cNvPr>
          <p:cNvSpPr>
            <a:spLocks noGrp="1"/>
          </p:cNvSpPr>
          <p:nvPr>
            <p:ph type="subTitle" idx="1"/>
          </p:nvPr>
        </p:nvSpPr>
        <p:spPr/>
        <p:txBody>
          <a:bodyPr/>
          <a:lstStyle/>
          <a:p>
            <a:r>
              <a:rPr lang="en-AU" sz="1800">
                <a:effectLst/>
                <a:latin typeface="+mn-lt"/>
                <a:ea typeface="Calibri" panose="020F0502020204030204" pitchFamily="34" charset="0"/>
                <a:cs typeface="Times New Roman" panose="02020603050405020304" pitchFamily="18" charset="0"/>
                <a:hlinkClick r:id="rId3"/>
              </a:rPr>
              <a:t>Pollefeyt, D. &amp; </a:t>
            </a:r>
            <a:r>
              <a:rPr lang="en-AU" sz="1800" err="1">
                <a:effectLst/>
                <a:latin typeface="+mn-lt"/>
                <a:ea typeface="Calibri" panose="020F0502020204030204" pitchFamily="34" charset="0"/>
                <a:cs typeface="Times New Roman" panose="02020603050405020304" pitchFamily="18" charset="0"/>
                <a:hlinkClick r:id="rId3"/>
              </a:rPr>
              <a:t>Bouwens</a:t>
            </a:r>
            <a:r>
              <a:rPr lang="en-AU" sz="1800">
                <a:effectLst/>
                <a:latin typeface="+mn-lt"/>
                <a:ea typeface="Calibri" panose="020F0502020204030204" pitchFamily="34" charset="0"/>
                <a:cs typeface="Times New Roman" panose="02020603050405020304" pitchFamily="18" charset="0"/>
                <a:hlinkClick r:id="rId3"/>
              </a:rPr>
              <a:t>, J. (2010). Framing the identity of Catholic schools: empirical methodology for quantitative research on the Catholic identity of an education institute. </a:t>
            </a:r>
            <a:r>
              <a:rPr lang="en-AU" sz="1800" i="1">
                <a:effectLst/>
                <a:latin typeface="+mn-lt"/>
                <a:ea typeface="Calibri" panose="020F0502020204030204" pitchFamily="34" charset="0"/>
                <a:cs typeface="Times New Roman" panose="02020603050405020304" pitchFamily="18" charset="0"/>
                <a:hlinkClick r:id="rId3"/>
              </a:rPr>
              <a:t>International Studies in Catholic Education, 2</a:t>
            </a:r>
            <a:r>
              <a:rPr lang="en-AU" sz="1800">
                <a:effectLst/>
                <a:latin typeface="+mn-lt"/>
                <a:ea typeface="Calibri" panose="020F0502020204030204" pitchFamily="34" charset="0"/>
                <a:cs typeface="Times New Roman" panose="02020603050405020304" pitchFamily="18" charset="0"/>
                <a:hlinkClick r:id="rId3"/>
              </a:rPr>
              <a:t>(2), 193-211. doi:10.1080/19422539.2010.504034</a:t>
            </a:r>
            <a:endParaRPr lang="en-AU" sz="1800">
              <a:effectLst/>
              <a:latin typeface="+mn-lt"/>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106C8926-9FCB-4165-9FA3-EA7AD3F15007}"/>
              </a:ext>
            </a:extLst>
          </p:cNvPr>
          <p:cNvPicPr/>
          <p:nvPr/>
        </p:nvPicPr>
        <p:blipFill>
          <a:blip r:embed="rId4">
            <a:extLst>
              <a:ext uri="{28A0092B-C50C-407E-A947-70E740481C1C}">
                <a14:useLocalDpi xmlns:a14="http://schemas.microsoft.com/office/drawing/2010/main" val="0"/>
              </a:ext>
            </a:extLst>
          </a:blip>
          <a:stretch>
            <a:fillRect/>
          </a:stretch>
        </p:blipFill>
        <p:spPr>
          <a:xfrm>
            <a:off x="3001992" y="3058063"/>
            <a:ext cx="5759194" cy="3027522"/>
          </a:xfrm>
          <a:prstGeom prst="rect">
            <a:avLst/>
          </a:prstGeom>
        </p:spPr>
      </p:pic>
    </p:spTree>
    <p:extLst>
      <p:ext uri="{BB962C8B-B14F-4D97-AF65-F5344CB8AC3E}">
        <p14:creationId xmlns:p14="http://schemas.microsoft.com/office/powerpoint/2010/main" val="33463734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2ADE1-3B80-416C-8DBD-761104960B29}"/>
              </a:ext>
            </a:extLst>
          </p:cNvPr>
          <p:cNvSpPr>
            <a:spLocks noGrp="1"/>
          </p:cNvSpPr>
          <p:nvPr>
            <p:ph type="ctrTitle"/>
          </p:nvPr>
        </p:nvSpPr>
        <p:spPr/>
        <p:txBody>
          <a:bodyPr wrap="square" anchor="b">
            <a:normAutofit/>
          </a:bodyPr>
          <a:lstStyle/>
          <a:p>
            <a:r>
              <a:rPr lang="en-US"/>
              <a:t>Post-critical belief</a:t>
            </a:r>
            <a:endParaRPr lang="en-AU"/>
          </a:p>
        </p:txBody>
      </p:sp>
      <p:sp>
        <p:nvSpPr>
          <p:cNvPr id="3" name="Subtitle 2">
            <a:extLst>
              <a:ext uri="{FF2B5EF4-FFF2-40B4-BE49-F238E27FC236}">
                <a16:creationId xmlns:a16="http://schemas.microsoft.com/office/drawing/2014/main" id="{8EFF0D90-3ABC-4E18-B85A-13E127B57325}"/>
              </a:ext>
            </a:extLst>
          </p:cNvPr>
          <p:cNvSpPr>
            <a:spLocks noGrp="1"/>
          </p:cNvSpPr>
          <p:nvPr>
            <p:ph type="subTitle" idx="1"/>
          </p:nvPr>
        </p:nvSpPr>
        <p:spPr/>
        <p:txBody>
          <a:bodyPr>
            <a:normAutofit/>
          </a:bodyPr>
          <a:lstStyle/>
          <a:p>
            <a:r>
              <a:rPr lang="en-US"/>
              <a:t>… challenged to live the gospel of Jesus Christ and who are literate in the Catholic and broader Christian tradition </a:t>
            </a:r>
            <a:r>
              <a:rPr lang="en-US">
                <a:highlight>
                  <a:srgbClr val="55C5DD"/>
                </a:highlight>
              </a:rPr>
              <a:t>so that they might participate critically and authentically in faith contexts and wider society</a:t>
            </a:r>
            <a:r>
              <a:rPr lang="en-US"/>
              <a:t>.</a:t>
            </a:r>
            <a:endParaRPr lang="en-AU"/>
          </a:p>
        </p:txBody>
      </p:sp>
    </p:spTree>
    <p:extLst>
      <p:ext uri="{BB962C8B-B14F-4D97-AF65-F5344CB8AC3E}">
        <p14:creationId xmlns:p14="http://schemas.microsoft.com/office/powerpoint/2010/main" val="26546715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554D4-D439-4C81-4BAE-4B6C20E7188C}"/>
              </a:ext>
            </a:extLst>
          </p:cNvPr>
          <p:cNvSpPr>
            <a:spLocks noGrp="1"/>
          </p:cNvSpPr>
          <p:nvPr>
            <p:ph type="ctrTitle"/>
          </p:nvPr>
        </p:nvSpPr>
        <p:spPr/>
        <p:txBody>
          <a:bodyPr/>
          <a:lstStyle/>
          <a:p>
            <a:r>
              <a:rPr lang="en-US" sz="3600">
                <a:latin typeface="Tahoma"/>
                <a:ea typeface="Tahoma"/>
                <a:cs typeface="Tahoma"/>
              </a:rPr>
              <a:t>Elaborating on Post-critical belief</a:t>
            </a:r>
            <a:endParaRPr lang="en-US" sz="3600"/>
          </a:p>
        </p:txBody>
      </p:sp>
      <p:sp>
        <p:nvSpPr>
          <p:cNvPr id="3" name="Subtitle 2">
            <a:extLst>
              <a:ext uri="{FF2B5EF4-FFF2-40B4-BE49-F238E27FC236}">
                <a16:creationId xmlns:a16="http://schemas.microsoft.com/office/drawing/2014/main" id="{6EBEAC4C-4AC7-31C0-0347-E62F284719C9}"/>
              </a:ext>
            </a:extLst>
          </p:cNvPr>
          <p:cNvSpPr>
            <a:spLocks noGrp="1"/>
          </p:cNvSpPr>
          <p:nvPr>
            <p:ph type="subTitle" idx="1"/>
          </p:nvPr>
        </p:nvSpPr>
        <p:spPr/>
        <p:txBody>
          <a:bodyPr vert="horz" lIns="91440" tIns="45720" rIns="91440" bIns="45720" rtlCol="0" anchor="t">
            <a:noAutofit/>
          </a:bodyPr>
          <a:lstStyle/>
          <a:p>
            <a:pPr algn="just"/>
            <a:r>
              <a:rPr lang="en-US" sz="2000">
                <a:latin typeface="Tahoma"/>
                <a:ea typeface="Tahoma"/>
                <a:cs typeface="Tahoma"/>
              </a:rPr>
              <a:t>Post-Critical Belief denotes an affirmation of faith propositions as symbolic. It is </a:t>
            </a:r>
            <a:r>
              <a:rPr lang="en-US" sz="2000" err="1">
                <a:latin typeface="Tahoma"/>
                <a:ea typeface="Tahoma"/>
                <a:cs typeface="Tahoma"/>
              </a:rPr>
              <a:t>characterised</a:t>
            </a:r>
            <a:r>
              <a:rPr lang="en-US" sz="2000">
                <a:latin typeface="Tahoma"/>
                <a:ea typeface="Tahoma"/>
                <a:cs typeface="Tahoma"/>
              </a:rPr>
              <a:t> by belief in a God who is transcendent, deferring to a religious interpretation of reality wherein the transcendent is represented symbolically. God is the radical "other" to whom we relate through a symbolical representation, through the interpretation of a sign that refers to the transcendent rather than to a literal and immediate presence. People relate to the transcendent reality through the mediums of ritual and story, tradition and </a:t>
            </a:r>
            <a:r>
              <a:rPr lang="en-US" sz="2000" err="1">
                <a:latin typeface="Tahoma"/>
                <a:ea typeface="Tahoma"/>
                <a:cs typeface="Tahoma"/>
              </a:rPr>
              <a:t>organisational</a:t>
            </a:r>
            <a:r>
              <a:rPr lang="en-US" sz="2000">
                <a:latin typeface="Tahoma"/>
                <a:ea typeface="Tahoma"/>
                <a:cs typeface="Tahoma"/>
              </a:rPr>
              <a:t> structures. These render the transcendent reality present indirectly to the faith community (</a:t>
            </a:r>
            <a:r>
              <a:rPr lang="en-US" sz="2000" err="1">
                <a:latin typeface="Tahoma"/>
                <a:ea typeface="Tahoma"/>
                <a:cs typeface="Tahoma"/>
              </a:rPr>
              <a:t>Pollefeyt</a:t>
            </a:r>
            <a:r>
              <a:rPr lang="en-US" sz="2000">
                <a:latin typeface="Tahoma"/>
                <a:ea typeface="Tahoma"/>
                <a:cs typeface="Tahoma"/>
              </a:rPr>
              <a:t> and Bouwens, 2010, 197). For example, the Eucharist is a non-local (indirect) presence of Christ and not a local (direct) presence (Thomas Aquinas, </a:t>
            </a:r>
            <a:r>
              <a:rPr lang="en" sz="2000" i="1">
                <a:latin typeface="Tahoma"/>
                <a:ea typeface="Tahoma"/>
                <a:cs typeface="Tahoma"/>
              </a:rPr>
              <a:t>Summa Theologica</a:t>
            </a:r>
            <a:r>
              <a:rPr lang="en" sz="2000">
                <a:latin typeface="Tahoma"/>
                <a:ea typeface="Tahoma"/>
                <a:cs typeface="Tahoma"/>
              </a:rPr>
              <a:t>)</a:t>
            </a:r>
            <a:r>
              <a:rPr lang="en-US" sz="2000">
                <a:latin typeface="Tahoma"/>
                <a:ea typeface="Tahoma"/>
                <a:cs typeface="Tahoma"/>
              </a:rPr>
              <a:t>.</a:t>
            </a:r>
          </a:p>
          <a:p>
            <a:r>
              <a:rPr lang="en-US" sz="1100">
                <a:latin typeface="Calibri"/>
                <a:ea typeface="Tahoma"/>
                <a:cs typeface="Calibri"/>
              </a:rPr>
              <a:t>Didier </a:t>
            </a:r>
            <a:r>
              <a:rPr lang="en-US" sz="1100" err="1">
                <a:latin typeface="Calibri"/>
                <a:ea typeface="Tahoma"/>
                <a:cs typeface="Calibri"/>
              </a:rPr>
              <a:t>Pollefeyt</a:t>
            </a:r>
            <a:r>
              <a:rPr lang="en-US" sz="1100">
                <a:latin typeface="Calibri"/>
                <a:ea typeface="Tahoma"/>
                <a:cs typeface="Calibri"/>
              </a:rPr>
              <a:t> and Jan Bouwens. “Framing the identity of Catholic schools: empirical methodology for quantitative research on the Catholic identity of an education institute.” </a:t>
            </a:r>
            <a:r>
              <a:rPr lang="en-US" sz="1100" i="1">
                <a:latin typeface="Calibri"/>
                <a:ea typeface="Tahoma"/>
                <a:cs typeface="Calibri"/>
              </a:rPr>
              <a:t>International Studies in Catholic Education </a:t>
            </a:r>
            <a:r>
              <a:rPr lang="en-US" sz="1100">
                <a:latin typeface="Calibri"/>
                <a:ea typeface="Tahoma"/>
                <a:cs typeface="Calibri"/>
              </a:rPr>
              <a:t>2 (2010): 193-211</a:t>
            </a:r>
            <a:endParaRPr lang="en-US"/>
          </a:p>
          <a:p>
            <a:endParaRPr lang="en-US"/>
          </a:p>
        </p:txBody>
      </p:sp>
    </p:spTree>
    <p:extLst>
      <p:ext uri="{BB962C8B-B14F-4D97-AF65-F5344CB8AC3E}">
        <p14:creationId xmlns:p14="http://schemas.microsoft.com/office/powerpoint/2010/main" val="2565916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C650D-8411-21A6-CF7C-50A623A138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5AEC24-E736-9045-4ED5-4DACA14A3057}"/>
              </a:ext>
            </a:extLst>
          </p:cNvPr>
          <p:cNvSpPr>
            <a:spLocks noGrp="1"/>
          </p:cNvSpPr>
          <p:nvPr>
            <p:ph type="ctrTitle"/>
          </p:nvPr>
        </p:nvSpPr>
        <p:spPr/>
        <p:txBody>
          <a:bodyPr/>
          <a:lstStyle/>
          <a:p>
            <a:r>
              <a:rPr lang="en-AU">
                <a:latin typeface="+mj-lt"/>
              </a:rPr>
              <a:t>Vision for Religious Education</a:t>
            </a:r>
          </a:p>
        </p:txBody>
      </p:sp>
      <p:sp>
        <p:nvSpPr>
          <p:cNvPr id="4" name="Text Placeholder 3">
            <a:extLst>
              <a:ext uri="{FF2B5EF4-FFF2-40B4-BE49-F238E27FC236}">
                <a16:creationId xmlns:a16="http://schemas.microsoft.com/office/drawing/2014/main" id="{5DB41B80-3C29-18C3-7008-03DADBDCAFEC}"/>
              </a:ext>
            </a:extLst>
          </p:cNvPr>
          <p:cNvSpPr>
            <a:spLocks noGrp="1"/>
          </p:cNvSpPr>
          <p:nvPr>
            <p:ph type="subTitle" idx="1"/>
          </p:nvPr>
        </p:nvSpPr>
        <p:spPr/>
        <p:txBody>
          <a:bodyPr>
            <a:normAutofit/>
          </a:bodyPr>
          <a:lstStyle/>
          <a:p>
            <a:r>
              <a:rPr lang="en-AU"/>
              <a:t>The </a:t>
            </a:r>
            <a:r>
              <a:rPr lang="en-AU" i="1"/>
              <a:t>Vision for Religious Education </a:t>
            </a:r>
            <a:r>
              <a:rPr lang="en-AU"/>
              <a:t>emphasises the complementarity of the two dimensions of Religious Education and articulates a school’s aspirations for students in terms of their religious literacy and faith formation. In that sense the Vision begins with “the end in mind”.</a:t>
            </a:r>
          </a:p>
          <a:p>
            <a:endParaRPr lang="en-AU" sz="3200" b="1">
              <a:latin typeface="+mj-lt"/>
            </a:endParaRPr>
          </a:p>
        </p:txBody>
      </p:sp>
      <p:pic>
        <p:nvPicPr>
          <p:cNvPr id="8" name="Picture 7">
            <a:extLst>
              <a:ext uri="{FF2B5EF4-FFF2-40B4-BE49-F238E27FC236}">
                <a16:creationId xmlns:a16="http://schemas.microsoft.com/office/drawing/2014/main" id="{5BE702FC-B53B-243A-C408-F8182386F5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2800" y="3552371"/>
            <a:ext cx="2676071" cy="2676071"/>
          </a:xfrm>
          <a:prstGeom prst="rect">
            <a:avLst/>
          </a:prstGeom>
        </p:spPr>
      </p:pic>
    </p:spTree>
    <p:extLst>
      <p:ext uri="{BB962C8B-B14F-4D97-AF65-F5344CB8AC3E}">
        <p14:creationId xmlns:p14="http://schemas.microsoft.com/office/powerpoint/2010/main" val="4403704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63F6BEE-9C1A-F747-8B30-29AC6688A14C}"/>
              </a:ext>
            </a:extLst>
          </p:cNvPr>
          <p:cNvSpPr>
            <a:spLocks noGrp="1"/>
          </p:cNvSpPr>
          <p:nvPr>
            <p:ph type="body" sz="quarter" idx="12"/>
          </p:nvPr>
        </p:nvSpPr>
        <p:spPr/>
        <p:txBody>
          <a:bodyPr/>
          <a:lstStyle/>
          <a:p>
            <a:r>
              <a:rPr lang="en-AU" i="1"/>
              <a:t>Develop your culture with wisdom. Ask culture what values it promotes, what destiny it offers, what place it makes for the poor and the disinherited, how it conceives of sharing, forgiveness, love.</a:t>
            </a:r>
            <a:endParaRPr lang="en-AU"/>
          </a:p>
        </p:txBody>
      </p:sp>
      <p:sp>
        <p:nvSpPr>
          <p:cNvPr id="5" name="Text Placeholder 4">
            <a:extLst>
              <a:ext uri="{FF2B5EF4-FFF2-40B4-BE49-F238E27FC236}">
                <a16:creationId xmlns:a16="http://schemas.microsoft.com/office/drawing/2014/main" id="{A1CA609C-E534-144A-B814-600D4ACF0EDB}"/>
              </a:ext>
            </a:extLst>
          </p:cNvPr>
          <p:cNvSpPr>
            <a:spLocks noGrp="1"/>
          </p:cNvSpPr>
          <p:nvPr>
            <p:ph type="body" sz="quarter" idx="13"/>
          </p:nvPr>
        </p:nvSpPr>
        <p:spPr/>
        <p:txBody>
          <a:bodyPr/>
          <a:lstStyle/>
          <a:p>
            <a:r>
              <a:rPr lang="en-AU" b="0"/>
              <a:t>Pope John Paul II (1984) </a:t>
            </a:r>
            <a:endParaRPr lang="en-AU"/>
          </a:p>
        </p:txBody>
      </p:sp>
      <p:sp>
        <p:nvSpPr>
          <p:cNvPr id="4" name="Picture Placeholder 3">
            <a:extLst>
              <a:ext uri="{FF2B5EF4-FFF2-40B4-BE49-F238E27FC236}">
                <a16:creationId xmlns:a16="http://schemas.microsoft.com/office/drawing/2014/main" id="{D9CD7561-02B1-F3CE-569C-B4A3B6298BFA}"/>
              </a:ext>
            </a:extLst>
          </p:cNvPr>
          <p:cNvSpPr>
            <a:spLocks noGrp="1"/>
          </p:cNvSpPr>
          <p:nvPr>
            <p:ph type="pic" idx="1"/>
          </p:nvPr>
        </p:nvSpPr>
        <p:spPr/>
        <p:txBody>
          <a:bodyPr/>
          <a:lstStyle/>
          <a:p>
            <a:endParaRPr lang="en-AU"/>
          </a:p>
        </p:txBody>
      </p:sp>
    </p:spTree>
    <p:extLst>
      <p:ext uri="{BB962C8B-B14F-4D97-AF65-F5344CB8AC3E}">
        <p14:creationId xmlns:p14="http://schemas.microsoft.com/office/powerpoint/2010/main" val="4688564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8F694-8D63-B4E0-B567-695A42A2B96D}"/>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FF449A96-06B5-3896-9C65-A290C5C2CE3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CA1C162C-ED50-31CE-0819-1A6630C8814C}"/>
              </a:ext>
            </a:extLst>
          </p:cNvPr>
          <p:cNvSpPr>
            <a:spLocks noGrp="1"/>
          </p:cNvSpPr>
          <p:nvPr>
            <p:ph type="subTitle" idx="1"/>
          </p:nvPr>
        </p:nvSpPr>
        <p:spPr/>
        <p:txBody>
          <a:bodyPr/>
          <a:lstStyle/>
          <a:p>
            <a:r>
              <a:rPr lang="en-AU"/>
              <a:t>Sharing and developing ideas about the nature of being a teacher in a Catholic School </a:t>
            </a:r>
          </a:p>
          <a:p>
            <a:pPr marL="457200" indent="-457200">
              <a:buFont typeface="Arial" panose="020B0604020202020204" pitchFamily="34" charset="0"/>
              <a:buChar char="•"/>
            </a:pPr>
            <a:r>
              <a:rPr lang="en-AU"/>
              <a:t>Understand my role as a teacher in a Catholic school</a:t>
            </a:r>
          </a:p>
          <a:p>
            <a:pPr marL="457200" indent="-457200">
              <a:buFont typeface="Arial" panose="020B0604020202020204" pitchFamily="34" charset="0"/>
              <a:buChar char="•"/>
            </a:pPr>
            <a:r>
              <a:rPr lang="en-AU"/>
              <a:t>Understand changing approaches to Religious Education</a:t>
            </a:r>
          </a:p>
          <a:p>
            <a:pPr marL="457200" indent="-457200">
              <a:buFont typeface="Arial" panose="020B0604020202020204" pitchFamily="34" charset="0"/>
              <a:buChar char="•"/>
            </a:pPr>
            <a:r>
              <a:rPr lang="en-AU"/>
              <a:t>Understand terms: recontextualisation &amp; reconceptualisation</a:t>
            </a:r>
          </a:p>
        </p:txBody>
      </p:sp>
      <p:pic>
        <p:nvPicPr>
          <p:cNvPr id="2" name="Picture 1" descr="Text&#10;&#10;Description automatically generated with medium confidence">
            <a:extLst>
              <a:ext uri="{FF2B5EF4-FFF2-40B4-BE49-F238E27FC236}">
                <a16:creationId xmlns:a16="http://schemas.microsoft.com/office/drawing/2014/main" id="{43BB5C82-6223-02F8-FB31-86A50450DC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9192895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BDFD-80CC-87FD-07BA-D9D909CE8D73}"/>
              </a:ext>
            </a:extLst>
          </p:cNvPr>
          <p:cNvSpPr>
            <a:spLocks noGrp="1"/>
          </p:cNvSpPr>
          <p:nvPr>
            <p:ph type="ctrTitle"/>
          </p:nvPr>
        </p:nvSpPr>
        <p:spPr/>
        <p:txBody>
          <a:bodyPr/>
          <a:lstStyle/>
          <a:p>
            <a:r>
              <a:rPr lang="en-AU"/>
              <a:t>Lunch</a:t>
            </a:r>
          </a:p>
        </p:txBody>
      </p:sp>
      <p:sp>
        <p:nvSpPr>
          <p:cNvPr id="3" name="Subtitle 2">
            <a:extLst>
              <a:ext uri="{FF2B5EF4-FFF2-40B4-BE49-F238E27FC236}">
                <a16:creationId xmlns:a16="http://schemas.microsoft.com/office/drawing/2014/main" id="{E989EB9B-C73A-25D2-941E-6006A3B7C09E}"/>
              </a:ext>
            </a:extLst>
          </p:cNvPr>
          <p:cNvSpPr>
            <a:spLocks noGrp="1"/>
          </p:cNvSpPr>
          <p:nvPr>
            <p:ph type="subTitle" idx="1"/>
          </p:nvPr>
        </p:nvSpPr>
        <p:spPr/>
        <p:txBody>
          <a:bodyPr/>
          <a:lstStyle/>
          <a:p>
            <a:r>
              <a:rPr lang="en-AU"/>
              <a:t>11:00am – 11:30am</a:t>
            </a:r>
          </a:p>
        </p:txBody>
      </p:sp>
      <p:pic>
        <p:nvPicPr>
          <p:cNvPr id="1026" name="Picture 2" descr="A sandwich with meat and vegetables on a cutting board&#10;&#10;AI-generated content may be incorrect.">
            <a:extLst>
              <a:ext uri="{FF2B5EF4-FFF2-40B4-BE49-F238E27FC236}">
                <a16:creationId xmlns:a16="http://schemas.microsoft.com/office/drawing/2014/main" id="{B07D112A-F10C-D061-D540-6A8E37E5F0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2588" y="1270859"/>
            <a:ext cx="4597189" cy="4548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6069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5F98C0-D9EC-4EF6-B35F-F2F5FE02811E}">
  <ds:schemaRefs>
    <ds:schemaRef ds:uri="http://schemas.microsoft.com/office/infopath/2007/PartnerControls"/>
    <ds:schemaRef ds:uri="http://purl.org/dc/elements/1.1/"/>
    <ds:schemaRef ds:uri="http://schemas.microsoft.com/office/2006/metadata/properties"/>
    <ds:schemaRef ds:uri="faae5365-a638-4947-9ecd-761608fbc1e9"/>
    <ds:schemaRef ds:uri="http://purl.org/dc/dcmitype/"/>
    <ds:schemaRef ds:uri="http://schemas.microsoft.com/office/2006/documentManagement/types"/>
    <ds:schemaRef ds:uri="http://www.w3.org/XML/1998/namespace"/>
    <ds:schemaRef ds:uri="http://purl.org/dc/terms/"/>
    <ds:schemaRef ds:uri="http://schemas.openxmlformats.org/package/2006/metadata/core-properties"/>
    <ds:schemaRef ds:uri="45f5164d-88f1-48a7-a219-6b67ea53ce63"/>
  </ds:schemaRefs>
</ds:datastoreItem>
</file>

<file path=customXml/itemProps2.xml><?xml version="1.0" encoding="utf-8"?>
<ds:datastoreItem xmlns:ds="http://schemas.openxmlformats.org/officeDocument/2006/customXml" ds:itemID="{CEF8F38C-8CBF-44FC-847D-945D3FE97758}"/>
</file>

<file path=customXml/itemProps3.xml><?xml version="1.0" encoding="utf-8"?>
<ds:datastoreItem xmlns:ds="http://schemas.openxmlformats.org/officeDocument/2006/customXml" ds:itemID="{3FF9270C-5F43-49E4-A6B0-EDE43D003B88}">
  <ds:schemaRefs>
    <ds:schemaRef ds:uri="http://schemas.microsoft.com/sharepoint/v3/contenttype/forms"/>
  </ds:schemaRefs>
</ds:datastoreItem>
</file>

<file path=docMetadata/LabelInfo.xml><?xml version="1.0" encoding="utf-8"?>
<clbl:labelList xmlns:clbl="http://schemas.microsoft.com/office/2020/mipLabelMetadata">
  <clbl:label id="{a2f6a1e9-73fc-48a5-80b3-125e3764a9c8}" enabled="1" method="Privileged" siteId="{378620f7-aa4a-40ac-902a-2ef913d8ed69}"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5</TotalTime>
  <Words>5885</Words>
  <Application>Microsoft Office PowerPoint</Application>
  <PresentationFormat>Widescreen</PresentationFormat>
  <Paragraphs>515</Paragraphs>
  <Slides>48</Slides>
  <Notes>38</Notes>
  <HiddenSlides>0</HiddenSlides>
  <MMClips>0</MMClips>
  <ScaleCrop>false</ScaleCrop>
  <HeadingPairs>
    <vt:vector size="6" baseType="variant">
      <vt:variant>
        <vt:lpstr>Fonts Used</vt:lpstr>
      </vt:variant>
      <vt:variant>
        <vt:i4>11</vt:i4>
      </vt:variant>
      <vt:variant>
        <vt:lpstr>Theme</vt:lpstr>
      </vt:variant>
      <vt:variant>
        <vt:i4>8</vt:i4>
      </vt:variant>
      <vt:variant>
        <vt:lpstr>Slide Titles</vt:lpstr>
      </vt:variant>
      <vt:variant>
        <vt:i4>48</vt:i4>
      </vt:variant>
    </vt:vector>
  </HeadingPairs>
  <TitlesOfParts>
    <vt:vector size="67" baseType="lpstr">
      <vt:lpstr>Aptos</vt:lpstr>
      <vt:lpstr>Arial</vt:lpstr>
      <vt:lpstr>Calibri</vt:lpstr>
      <vt:lpstr>Inter</vt:lpstr>
      <vt:lpstr>Raleway</vt:lpstr>
      <vt:lpstr>Raleway </vt:lpstr>
      <vt:lpstr>Raleway Bold</vt:lpstr>
      <vt:lpstr>Raleway ExtraBold</vt:lpstr>
      <vt:lpstr>Raleway Medium</vt:lpstr>
      <vt:lpstr>Tahoma</vt:lpstr>
      <vt:lpstr>Verdana</vt:lpstr>
      <vt:lpstr>NAVY</vt:lpstr>
      <vt:lpstr>IMAGE SLIDES</vt:lpstr>
      <vt:lpstr>LIGHTBLUE</vt:lpstr>
      <vt:lpstr>GREEN</vt:lpstr>
      <vt:lpstr>YELLOW</vt:lpstr>
      <vt:lpstr>PURPLE</vt:lpstr>
      <vt:lpstr>ORANGE</vt:lpstr>
      <vt:lpstr>PINK</vt:lpstr>
      <vt:lpstr>PowerPoint Presentation</vt:lpstr>
      <vt:lpstr>Welcome</vt:lpstr>
      <vt:lpstr>PowerPoint Presentation</vt:lpstr>
      <vt:lpstr>PowerPoint Presentation</vt:lpstr>
      <vt:lpstr>Sign of the Cross</vt:lpstr>
      <vt:lpstr>PowerPoint Presentation</vt:lpstr>
      <vt:lpstr>PowerPoint Presentation</vt:lpstr>
      <vt:lpstr>PowerPoint Presentation</vt:lpstr>
      <vt:lpstr>We Respond</vt:lpstr>
      <vt:lpstr>Litany of Praise to Jesus the Teacher</vt:lpstr>
      <vt:lpstr>Litany of Praise to Jesus the Teacher</vt:lpstr>
      <vt:lpstr>Sign of Peace</vt:lpstr>
      <vt:lpstr>PowerPoint Presentation</vt:lpstr>
      <vt:lpstr>We go into our day:</vt:lpstr>
      <vt:lpstr>Housekeeping Face to Face</vt:lpstr>
      <vt:lpstr>Catholic Identity Framework</vt:lpstr>
      <vt:lpstr>Executive Welcome</vt:lpstr>
      <vt:lpstr>CORE: Curriculum Orientation Religious Education</vt:lpstr>
      <vt:lpstr>Learning Outcomes</vt:lpstr>
      <vt:lpstr>Today’s Topics</vt:lpstr>
      <vt:lpstr>Changing approaches to Religious Education</vt:lpstr>
      <vt:lpstr>Changing approaches to Religious Education</vt:lpstr>
      <vt:lpstr>PowerPoint Presentation</vt:lpstr>
      <vt:lpstr>Changing approaches to Religious Education</vt:lpstr>
      <vt:lpstr>Apologetics</vt:lpstr>
      <vt:lpstr>Changing Approaches to Religious Education: A Context</vt:lpstr>
      <vt:lpstr>Changing approaches to Religious Education</vt:lpstr>
      <vt:lpstr>Kerygmatic approach</vt:lpstr>
      <vt:lpstr>Changing approaches to Religious Education</vt:lpstr>
      <vt:lpstr>PowerPoint Presentation</vt:lpstr>
      <vt:lpstr>Changing approaches to Religious Education</vt:lpstr>
      <vt:lpstr>PowerPoint Presentation</vt:lpstr>
      <vt:lpstr>Changing approaches to Religious Education</vt:lpstr>
      <vt:lpstr>Break</vt:lpstr>
      <vt:lpstr>A reconceptualist approach to  Religious Education</vt:lpstr>
      <vt:lpstr>PowerPoint Presentation</vt:lpstr>
      <vt:lpstr>PowerPoint Presentation</vt:lpstr>
      <vt:lpstr>PowerPoint Presentation</vt:lpstr>
      <vt:lpstr>Clarifying Terms</vt:lpstr>
      <vt:lpstr>Recontextualised</vt:lpstr>
      <vt:lpstr>Post-Critical Belief</vt:lpstr>
      <vt:lpstr>Post-critical belief</vt:lpstr>
      <vt:lpstr>Elaborating on Post-critical belief</vt:lpstr>
      <vt:lpstr>Vision for Religious Education</vt:lpstr>
      <vt:lpstr>PowerPoint Presentation</vt:lpstr>
      <vt:lpstr>Learning Outcomes</vt:lpstr>
      <vt:lpstr>Lunch</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Goodwin</dc:creator>
  <cp:lastModifiedBy>Rhiannon Cameron</cp:lastModifiedBy>
  <cp:revision>1</cp:revision>
  <cp:lastPrinted>2026-01-20T02:14:37Z</cp:lastPrinted>
  <dcterms:created xsi:type="dcterms:W3CDTF">2025-12-19T04:53:30Z</dcterms:created>
  <dcterms:modified xsi:type="dcterms:W3CDTF">2026-03-09T00:02:21Z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